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78"/>
  </p:notesMasterIdLst>
  <p:handoutMasterIdLst>
    <p:handoutMasterId r:id="rId79"/>
  </p:handoutMasterIdLst>
  <p:sldIdLst>
    <p:sldId id="379" r:id="rId2"/>
    <p:sldId id="380" r:id="rId3"/>
    <p:sldId id="381" r:id="rId4"/>
    <p:sldId id="382" r:id="rId5"/>
    <p:sldId id="281" r:id="rId6"/>
    <p:sldId id="361" r:id="rId7"/>
    <p:sldId id="301" r:id="rId8"/>
    <p:sldId id="302" r:id="rId9"/>
    <p:sldId id="308" r:id="rId10"/>
    <p:sldId id="312" r:id="rId11"/>
    <p:sldId id="303" r:id="rId12"/>
    <p:sldId id="304" r:id="rId13"/>
    <p:sldId id="305" r:id="rId14"/>
    <p:sldId id="362" r:id="rId15"/>
    <p:sldId id="306" r:id="rId16"/>
    <p:sldId id="307" r:id="rId17"/>
    <p:sldId id="309" r:id="rId18"/>
    <p:sldId id="363" r:id="rId19"/>
    <p:sldId id="359" r:id="rId20"/>
    <p:sldId id="311" r:id="rId21"/>
    <p:sldId id="349" r:id="rId22"/>
    <p:sldId id="340" r:id="rId23"/>
    <p:sldId id="351" r:id="rId24"/>
    <p:sldId id="341" r:id="rId25"/>
    <p:sldId id="360" r:id="rId26"/>
    <p:sldId id="350" r:id="rId27"/>
    <p:sldId id="364" r:id="rId28"/>
    <p:sldId id="352" r:id="rId29"/>
    <p:sldId id="356" r:id="rId30"/>
    <p:sldId id="357" r:id="rId31"/>
    <p:sldId id="358" r:id="rId32"/>
    <p:sldId id="353" r:id="rId33"/>
    <p:sldId id="354" r:id="rId34"/>
    <p:sldId id="355" r:id="rId35"/>
    <p:sldId id="365" r:id="rId36"/>
    <p:sldId id="295" r:id="rId37"/>
    <p:sldId id="366" r:id="rId38"/>
    <p:sldId id="368" r:id="rId39"/>
    <p:sldId id="369" r:id="rId40"/>
    <p:sldId id="371" r:id="rId41"/>
    <p:sldId id="372" r:id="rId42"/>
    <p:sldId id="373" r:id="rId43"/>
    <p:sldId id="374" r:id="rId44"/>
    <p:sldId id="375" r:id="rId45"/>
    <p:sldId id="376" r:id="rId46"/>
    <p:sldId id="377" r:id="rId47"/>
    <p:sldId id="294" r:id="rId48"/>
    <p:sldId id="367" r:id="rId49"/>
    <p:sldId id="282" r:id="rId50"/>
    <p:sldId id="313" r:id="rId51"/>
    <p:sldId id="314" r:id="rId52"/>
    <p:sldId id="315" r:id="rId53"/>
    <p:sldId id="316" r:id="rId54"/>
    <p:sldId id="317" r:id="rId55"/>
    <p:sldId id="318" r:id="rId56"/>
    <p:sldId id="319" r:id="rId57"/>
    <p:sldId id="320" r:id="rId58"/>
    <p:sldId id="321" r:id="rId59"/>
    <p:sldId id="322" r:id="rId60"/>
    <p:sldId id="323" r:id="rId61"/>
    <p:sldId id="324" r:id="rId62"/>
    <p:sldId id="325" r:id="rId63"/>
    <p:sldId id="326" r:id="rId64"/>
    <p:sldId id="327" r:id="rId65"/>
    <p:sldId id="328" r:id="rId66"/>
    <p:sldId id="329" r:id="rId67"/>
    <p:sldId id="330" r:id="rId68"/>
    <p:sldId id="331" r:id="rId69"/>
    <p:sldId id="332" r:id="rId70"/>
    <p:sldId id="333" r:id="rId71"/>
    <p:sldId id="334" r:id="rId72"/>
    <p:sldId id="335" r:id="rId73"/>
    <p:sldId id="336" r:id="rId74"/>
    <p:sldId id="337" r:id="rId75"/>
    <p:sldId id="338" r:id="rId76"/>
    <p:sldId id="339" r:id="rId7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aron Elmore" initials="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10012"/>
    <a:srgbClr val="E2AC01"/>
    <a:srgbClr val="FFFC00"/>
    <a:srgbClr val="FFE9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18" autoAdjust="0"/>
    <p:restoredTop sz="80414"/>
  </p:normalViewPr>
  <p:slideViewPr>
    <p:cSldViewPr snapToGrid="0" snapToObjects="1">
      <p:cViewPr>
        <p:scale>
          <a:sx n="85" d="100"/>
          <a:sy n="85" d="100"/>
        </p:scale>
        <p:origin x="160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233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76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commentAuthors" Target="commentAuthors.xml"/><Relationship Id="rId81" Type="http://schemas.openxmlformats.org/officeDocument/2006/relationships/presProps" Target="presProps.xml"/><Relationship Id="rId82" Type="http://schemas.openxmlformats.org/officeDocument/2006/relationships/viewProps" Target="viewProps.xml"/><Relationship Id="rId83" Type="http://schemas.openxmlformats.org/officeDocument/2006/relationships/theme" Target="theme/theme1.xml"/><Relationship Id="rId84" Type="http://schemas.openxmlformats.org/officeDocument/2006/relationships/tableStyles" Target="tableStyles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notesMaster" Target="notesMasters/notesMaster1.xml"/><Relationship Id="rId79" Type="http://schemas.openxmlformats.org/officeDocument/2006/relationships/handoutMaster" Target="handoutMasters/handoutMaster1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492DA4-7033-254B-9755-02E963D2D60B}" type="datetimeFigureOut">
              <a:rPr lang="en-US" smtClean="0"/>
              <a:t>11/6/17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B62766-2C43-EF4D-81BB-E60258EC4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59726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33186B-3F56-2747-A708-0F062C13EF5A}" type="datetimeFigureOut">
              <a:rPr lang="en-US" smtClean="0"/>
              <a:t>11/6/17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C9EB6B-96A1-6146-928C-891905651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63251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C9EB6B-96A1-6146-928C-89190565182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2649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960B-FBEF-2746-82FA-4C1369FB4CBE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8522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960B-FBEF-2746-82FA-4C1369FB4CBE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5011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960B-FBEF-2746-82FA-4C1369FB4CBE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8430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960B-FBEF-2746-82FA-4C1369FB4CBE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00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960B-FBEF-2746-82FA-4C1369FB4CBE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7770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CN" baseline="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960B-FBEF-2746-82FA-4C1369FB4CBE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7667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CN" baseline="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960B-FBEF-2746-82FA-4C1369FB4CBE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7403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960B-FBEF-2746-82FA-4C1369FB4CBE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416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960B-FBEF-2746-82FA-4C1369FB4CBE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2014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960B-FBEF-2746-82FA-4C1369FB4CBE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0224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5557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6451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2325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8144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6207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7142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9841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4303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7101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3792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0380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A68613-FF0B-4246-B613-8295211CF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0165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kaggle.com/c/msk-redefining-cancer-treatment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4" Type="http://schemas.openxmlformats.org/officeDocument/2006/relationships/image" Target="../media/image26.jpeg"/><Relationship Id="rId5" Type="http://schemas.openxmlformats.org/officeDocument/2006/relationships/image" Target="../media/image27.tiff"/><Relationship Id="rId6" Type="http://schemas.openxmlformats.org/officeDocument/2006/relationships/image" Target="../media/image28.png"/><Relationship Id="rId7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30.jpg"/><Relationship Id="rId5" Type="http://schemas.openxmlformats.org/officeDocument/2006/relationships/image" Target="../media/image31.gif"/><Relationship Id="rId6" Type="http://schemas.openxmlformats.org/officeDocument/2006/relationships/image" Target="../media/image32.jpg"/><Relationship Id="rId7" Type="http://schemas.openxmlformats.org/officeDocument/2006/relationships/image" Target="../media/image25.jpg"/><Relationship Id="rId8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4" Type="http://schemas.openxmlformats.org/officeDocument/2006/relationships/image" Target="../media/image34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5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6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7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9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Relationship Id="rId3" Type="http://schemas.openxmlformats.org/officeDocument/2006/relationships/image" Target="../media/image39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1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4" Type="http://schemas.openxmlformats.org/officeDocument/2006/relationships/image" Target="../media/image45.png"/><Relationship Id="rId5" Type="http://schemas.openxmlformats.org/officeDocument/2006/relationships/image" Target="../media/image46.png"/><Relationship Id="rId6" Type="http://schemas.openxmlformats.org/officeDocument/2006/relationships/image" Target="../media/image47.png"/><Relationship Id="rId7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Relationship Id="rId3" Type="http://schemas.openxmlformats.org/officeDocument/2006/relationships/image" Target="../media/image54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4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4" Type="http://schemas.openxmlformats.org/officeDocument/2006/relationships/image" Target="../media/image58.png"/><Relationship Id="rId5" Type="http://schemas.openxmlformats.org/officeDocument/2006/relationships/image" Target="../media/image59.png"/><Relationship Id="rId6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png"/><Relationship Id="rId3" Type="http://schemas.openxmlformats.org/officeDocument/2006/relationships/image" Target="../media/image62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4.png"/><Relationship Id="rId3" Type="http://schemas.openxmlformats.org/officeDocument/2006/relationships/image" Target="../media/image65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Summary: Chapter 8-9: Classification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Concepts</a:t>
            </a:r>
            <a:r>
              <a:rPr lang="en-US" altLang="zh-CN" dirty="0" smtClean="0"/>
              <a:t>,</a:t>
            </a:r>
            <a:r>
              <a:rPr lang="zh-CN" altLang="en-US" dirty="0" smtClean="0"/>
              <a:t> </a:t>
            </a:r>
            <a:r>
              <a:rPr lang="en-US" altLang="zh-CN" dirty="0"/>
              <a:t>s</a:t>
            </a:r>
            <a:r>
              <a:rPr lang="en-US" altLang="zh-CN" dirty="0" smtClean="0"/>
              <a:t>upervised</a:t>
            </a:r>
            <a:r>
              <a:rPr lang="zh-CN" altLang="en-US" dirty="0" smtClean="0"/>
              <a:t> </a:t>
            </a:r>
            <a:r>
              <a:rPr lang="en-US" altLang="zh-CN" dirty="0" smtClean="0"/>
              <a:t>learning,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applications</a:t>
            </a:r>
            <a:endParaRPr lang="en-US" dirty="0" smtClean="0"/>
          </a:p>
          <a:p>
            <a:r>
              <a:rPr lang="en-US" dirty="0" smtClean="0"/>
              <a:t>Classification models</a:t>
            </a:r>
          </a:p>
          <a:p>
            <a:pPr lvl="1"/>
            <a:r>
              <a:rPr lang="en-US" dirty="0" smtClean="0"/>
              <a:t>Decision Tree (ID3, C4.5, CART)</a:t>
            </a:r>
          </a:p>
          <a:p>
            <a:pPr lvl="2"/>
            <a:r>
              <a:rPr lang="en-US" dirty="0" smtClean="0"/>
              <a:t>Information gain, gain ratio, </a:t>
            </a:r>
            <a:r>
              <a:rPr lang="en-US" altLang="zh-CN" dirty="0" err="1" smtClean="0"/>
              <a:t>gini</a:t>
            </a:r>
            <a:r>
              <a:rPr lang="zh-CN" altLang="en-US" dirty="0" smtClean="0"/>
              <a:t> </a:t>
            </a:r>
            <a:r>
              <a:rPr lang="en-US" altLang="zh-CN" dirty="0" smtClean="0"/>
              <a:t>index</a:t>
            </a:r>
            <a:endParaRPr lang="en-US" dirty="0" smtClean="0"/>
          </a:p>
          <a:p>
            <a:pPr lvl="1"/>
            <a:r>
              <a:rPr lang="en-US" dirty="0" smtClean="0"/>
              <a:t>Naïve Bayes</a:t>
            </a:r>
            <a:endParaRPr lang="zh-CN" altLang="en-US" dirty="0" smtClean="0"/>
          </a:p>
          <a:p>
            <a:pPr lvl="1"/>
            <a:r>
              <a:rPr lang="en-US" altLang="zh-CN" dirty="0" smtClean="0"/>
              <a:t>Support</a:t>
            </a:r>
            <a:r>
              <a:rPr lang="zh-CN" altLang="en-US" dirty="0" smtClean="0"/>
              <a:t> </a:t>
            </a:r>
            <a:r>
              <a:rPr lang="en-US" altLang="zh-CN" dirty="0" smtClean="0"/>
              <a:t>Vector</a:t>
            </a:r>
            <a:r>
              <a:rPr lang="zh-CN" altLang="en-US" dirty="0" smtClean="0"/>
              <a:t> </a:t>
            </a:r>
            <a:r>
              <a:rPr lang="en-US" altLang="zh-CN" dirty="0" smtClean="0"/>
              <a:t>Machines</a:t>
            </a:r>
            <a:endParaRPr lang="zh-CN" altLang="en-US" dirty="0" smtClean="0"/>
          </a:p>
          <a:p>
            <a:pPr lvl="1"/>
            <a:r>
              <a:rPr lang="en-US" altLang="zh-CN" dirty="0" smtClean="0"/>
              <a:t>Artificial</a:t>
            </a:r>
            <a:r>
              <a:rPr lang="zh-CN" altLang="en-US" dirty="0" smtClean="0"/>
              <a:t> </a:t>
            </a:r>
            <a:r>
              <a:rPr lang="en-US" altLang="zh-CN" dirty="0" smtClean="0"/>
              <a:t>Neural</a:t>
            </a:r>
            <a:r>
              <a:rPr lang="zh-CN" altLang="en-US" dirty="0" smtClean="0"/>
              <a:t> </a:t>
            </a:r>
            <a:r>
              <a:rPr lang="en-US" altLang="zh-CN" dirty="0" smtClean="0"/>
              <a:t>Networks,</a:t>
            </a:r>
            <a:r>
              <a:rPr lang="zh-CN" altLang="en-US" dirty="0" smtClean="0"/>
              <a:t> </a:t>
            </a:r>
            <a:r>
              <a:rPr lang="en-US" altLang="zh-CN" dirty="0" smtClean="0"/>
              <a:t>Deep</a:t>
            </a:r>
            <a:r>
              <a:rPr lang="zh-CN" altLang="en-US" dirty="0" smtClean="0"/>
              <a:t> </a:t>
            </a:r>
            <a:r>
              <a:rPr lang="en-US" altLang="zh-CN" dirty="0" smtClean="0"/>
              <a:t>Neural</a:t>
            </a:r>
            <a:r>
              <a:rPr lang="zh-CN" altLang="en-US" dirty="0" smtClean="0"/>
              <a:t> </a:t>
            </a:r>
            <a:r>
              <a:rPr lang="en-US" altLang="zh-CN" dirty="0" smtClean="0"/>
              <a:t>Networks</a:t>
            </a:r>
            <a:endParaRPr lang="en-US" dirty="0" smtClean="0"/>
          </a:p>
          <a:p>
            <a:r>
              <a:rPr lang="en-US" dirty="0" smtClean="0"/>
              <a:t>Classification evaluation</a:t>
            </a:r>
            <a:endParaRPr lang="zh-CN" altLang="en-US" dirty="0" smtClean="0"/>
          </a:p>
          <a:p>
            <a:pPr lvl="1"/>
            <a:r>
              <a:rPr lang="en-US" altLang="zh-CN" dirty="0" smtClean="0"/>
              <a:t>Accuracy,</a:t>
            </a:r>
            <a:r>
              <a:rPr lang="zh-CN" altLang="en-US" dirty="0" smtClean="0"/>
              <a:t> </a:t>
            </a:r>
            <a:r>
              <a:rPr lang="en-US" altLang="zh-CN" dirty="0" smtClean="0"/>
              <a:t>precision,</a:t>
            </a:r>
            <a:r>
              <a:rPr lang="zh-CN" altLang="en-US" dirty="0" smtClean="0"/>
              <a:t> </a:t>
            </a:r>
            <a:r>
              <a:rPr lang="en-US" altLang="zh-CN" dirty="0" smtClean="0"/>
              <a:t>recall,</a:t>
            </a:r>
            <a:r>
              <a:rPr lang="zh-CN" altLang="en-US" dirty="0" smtClean="0"/>
              <a:t> </a:t>
            </a:r>
            <a:r>
              <a:rPr lang="en-US" altLang="zh-CN" dirty="0" smtClean="0"/>
              <a:t>F1,</a:t>
            </a:r>
            <a:r>
              <a:rPr lang="zh-CN" altLang="en-US" dirty="0" smtClean="0"/>
              <a:t> </a:t>
            </a:r>
            <a:r>
              <a:rPr lang="en-US" altLang="zh-CN" dirty="0" smtClean="0"/>
              <a:t>ROC</a:t>
            </a:r>
            <a:r>
              <a:rPr lang="zh-CN" altLang="en-US" dirty="0" smtClean="0"/>
              <a:t> </a:t>
            </a:r>
            <a:r>
              <a:rPr lang="en-US" altLang="zh-CN" dirty="0" smtClean="0"/>
              <a:t>curve,</a:t>
            </a:r>
            <a:r>
              <a:rPr lang="zh-CN" altLang="en-US" dirty="0" smtClean="0"/>
              <a:t> </a:t>
            </a:r>
            <a:r>
              <a:rPr lang="en-US" altLang="zh-CN" dirty="0" smtClean="0"/>
              <a:t>P@K</a:t>
            </a:r>
            <a:r>
              <a:rPr lang="mr-IN" altLang="zh-CN" dirty="0" smtClean="0"/>
              <a:t>…</a:t>
            </a:r>
            <a:endParaRPr lang="zh-CN" alt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183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Applications</a:t>
            </a:r>
            <a:r>
              <a:rPr lang="zh-CN" altLang="en-US" smtClean="0"/>
              <a:t> </a:t>
            </a:r>
            <a:r>
              <a:rPr lang="en-US" altLang="zh-CN" smtClean="0"/>
              <a:t>(cont.)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en-US" sz="2000" dirty="0" smtClean="0"/>
              <a:t>A key intermediate step for other data mining tasks</a:t>
            </a:r>
          </a:p>
          <a:p>
            <a:pPr lvl="1"/>
            <a:r>
              <a:rPr lang="en-US" altLang="en-US" sz="2000" dirty="0" smtClean="0"/>
              <a:t>Generating a </a:t>
            </a:r>
            <a:r>
              <a:rPr lang="en-US" altLang="en-US" sz="2000" b="1" dirty="0" smtClean="0"/>
              <a:t>compact summary</a:t>
            </a:r>
            <a:r>
              <a:rPr lang="en-US" altLang="en-US" sz="2000" dirty="0" smtClean="0"/>
              <a:t> of data for classification, pattern discovery, hypothesis generation and testing, etc.</a:t>
            </a:r>
          </a:p>
          <a:p>
            <a:pPr lvl="1"/>
            <a:r>
              <a:rPr lang="en-US" altLang="en-US" sz="2000" b="1" dirty="0" smtClean="0"/>
              <a:t>Outlier detection</a:t>
            </a:r>
            <a:r>
              <a:rPr lang="en-US" altLang="en-US" sz="2000" dirty="0" smtClean="0"/>
              <a:t>: </a:t>
            </a:r>
            <a:r>
              <a:rPr lang="en-US" altLang="zh-CN" sz="2000" dirty="0" smtClean="0"/>
              <a:t>Outliers—those “far away” from any cluster</a:t>
            </a:r>
            <a:endParaRPr lang="en-US" altLang="en-US" sz="2000" dirty="0" smtClean="0"/>
          </a:p>
          <a:p>
            <a:r>
              <a:rPr lang="en-US" altLang="en-US" sz="2000" dirty="0" smtClean="0"/>
              <a:t>Data </a:t>
            </a:r>
            <a:r>
              <a:rPr lang="en-US" altLang="en-US" sz="2000" b="1" dirty="0" smtClean="0"/>
              <a:t>summarization</a:t>
            </a:r>
            <a:r>
              <a:rPr lang="en-US" altLang="en-US" sz="2000" dirty="0" smtClean="0"/>
              <a:t>, </a:t>
            </a:r>
            <a:r>
              <a:rPr lang="en-US" altLang="en-US" sz="2000" b="1" dirty="0" smtClean="0"/>
              <a:t>compression</a:t>
            </a:r>
            <a:r>
              <a:rPr lang="en-US" altLang="en-US" sz="2000" dirty="0" smtClean="0"/>
              <a:t>, and </a:t>
            </a:r>
            <a:r>
              <a:rPr lang="en-US" altLang="en-US" sz="2000" b="1" dirty="0" smtClean="0"/>
              <a:t>reduction</a:t>
            </a:r>
          </a:p>
          <a:p>
            <a:r>
              <a:rPr lang="en-US" altLang="en-US" sz="2000" dirty="0" smtClean="0"/>
              <a:t>Dynamic trend detection</a:t>
            </a:r>
          </a:p>
          <a:p>
            <a:pPr lvl="1"/>
            <a:r>
              <a:rPr lang="en-US" altLang="en-US" sz="2000" dirty="0" smtClean="0"/>
              <a:t>Clustering stream data and detecting </a:t>
            </a:r>
            <a:r>
              <a:rPr lang="en-US" altLang="en-US" sz="2000" b="1" dirty="0" smtClean="0"/>
              <a:t>trends and patterns</a:t>
            </a:r>
          </a:p>
          <a:p>
            <a:r>
              <a:rPr lang="en-US" altLang="en-US" sz="2000" b="1" dirty="0" smtClean="0"/>
              <a:t>Collaborative filtering</a:t>
            </a:r>
            <a:r>
              <a:rPr lang="en-US" altLang="en-US" sz="2000" dirty="0" smtClean="0"/>
              <a:t>, recommendation systems, or customer segmentation</a:t>
            </a:r>
          </a:p>
          <a:p>
            <a:pPr lvl="1"/>
            <a:r>
              <a:rPr lang="en-US" altLang="en-US" sz="2000" dirty="0" smtClean="0"/>
              <a:t>Find like-minded users or similar products</a:t>
            </a:r>
          </a:p>
          <a:p>
            <a:r>
              <a:rPr lang="en-US" altLang="zh-CN" sz="2000" b="1" dirty="0" smtClean="0"/>
              <a:t>Multimedia data analysis</a:t>
            </a:r>
            <a:r>
              <a:rPr lang="en-US" altLang="zh-CN" sz="2000" dirty="0" smtClean="0"/>
              <a:t>, biological data analysis and social network analysis</a:t>
            </a:r>
          </a:p>
          <a:p>
            <a:pPr lvl="1"/>
            <a:r>
              <a:rPr lang="en-US" altLang="zh-CN" sz="2000" dirty="0" smtClean="0"/>
              <a:t>Ex. Clustering images or video/audio clips, gene/protein sequences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285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Formalizing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Clustering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800" dirty="0" smtClean="0"/>
              <a:t>Let</a:t>
            </a:r>
            <a:r>
              <a:rPr lang="zh-CN" altLang="en-US" sz="2800" dirty="0" smtClean="0"/>
              <a:t> </a:t>
            </a:r>
            <a:r>
              <a:rPr lang="en-US" altLang="zh-CN" sz="2800" i="1" dirty="0" smtClean="0"/>
              <a:t>D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denote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a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dataset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containing</a:t>
            </a:r>
            <a:r>
              <a:rPr lang="zh-CN" altLang="en-US" sz="2800" dirty="0" smtClean="0"/>
              <a:t> </a:t>
            </a:r>
            <a:r>
              <a:rPr lang="en-US" altLang="zh-CN" sz="2800" i="1" dirty="0" smtClean="0"/>
              <a:t>N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observations</a:t>
            </a:r>
            <a:endParaRPr lang="zh-CN" altLang="en-US" sz="2800" dirty="0" smtClean="0"/>
          </a:p>
          <a:p>
            <a:pPr marL="0" indent="0" algn="ctr">
              <a:buNone/>
            </a:pPr>
            <a:r>
              <a:rPr lang="en-US" altLang="zh-CN" sz="2800" i="1" dirty="0" smtClean="0"/>
              <a:t>D</a:t>
            </a:r>
            <a:r>
              <a:rPr lang="zh-CN" altLang="en-US" sz="2800" i="1" dirty="0" smtClean="0"/>
              <a:t> </a:t>
            </a:r>
            <a:r>
              <a:rPr lang="en-US" altLang="zh-CN" sz="2800" i="1" dirty="0" smtClean="0"/>
              <a:t>=</a:t>
            </a:r>
            <a:r>
              <a:rPr lang="zh-CN" altLang="en-US" sz="2800" i="1" dirty="0" smtClean="0"/>
              <a:t> </a:t>
            </a:r>
            <a:r>
              <a:rPr lang="en-US" altLang="zh-CN" sz="2800" i="1" dirty="0" smtClean="0"/>
              <a:t>{</a:t>
            </a:r>
            <a:r>
              <a:rPr lang="en-US" altLang="zh-CN" sz="2800" b="1" i="1" dirty="0" smtClean="0"/>
              <a:t>x</a:t>
            </a:r>
            <a:r>
              <a:rPr lang="en-US" altLang="zh-CN" sz="2800" i="1" baseline="-25000" dirty="0" smtClean="0"/>
              <a:t>i</a:t>
            </a:r>
            <a:r>
              <a:rPr lang="zh-CN" altLang="en-US" sz="2800" i="1" dirty="0" smtClean="0"/>
              <a:t> </a:t>
            </a:r>
            <a:r>
              <a:rPr lang="en-US" altLang="zh-CN" sz="2800" i="1" dirty="0" smtClean="0"/>
              <a:t>|</a:t>
            </a:r>
            <a:r>
              <a:rPr lang="zh-CN" altLang="en-US" sz="2800" i="1" dirty="0" smtClean="0"/>
              <a:t> </a:t>
            </a:r>
            <a:r>
              <a:rPr lang="en-US" altLang="zh-CN" sz="2800" i="1" dirty="0" err="1" smtClean="0"/>
              <a:t>i</a:t>
            </a:r>
            <a:r>
              <a:rPr lang="zh-CN" altLang="en-US" sz="2800" i="1" dirty="0" smtClean="0"/>
              <a:t> </a:t>
            </a:r>
            <a:r>
              <a:rPr lang="en-US" altLang="zh-CN" sz="2800" i="1" dirty="0" smtClean="0"/>
              <a:t>=</a:t>
            </a:r>
            <a:r>
              <a:rPr lang="zh-CN" altLang="en-US" sz="2800" i="1" dirty="0" smtClean="0"/>
              <a:t> </a:t>
            </a:r>
            <a:r>
              <a:rPr lang="en-US" altLang="zh-CN" sz="2800" i="1" dirty="0" smtClean="0"/>
              <a:t>1,</a:t>
            </a:r>
            <a:r>
              <a:rPr lang="zh-CN" altLang="en-US" sz="2800" i="1" dirty="0" smtClean="0"/>
              <a:t> </a:t>
            </a:r>
            <a:r>
              <a:rPr lang="en-US" altLang="zh-CN" sz="2800" i="1" dirty="0" smtClean="0"/>
              <a:t>2,</a:t>
            </a:r>
            <a:r>
              <a:rPr lang="zh-CN" altLang="en-US" sz="2800" i="1" dirty="0" smtClean="0"/>
              <a:t> </a:t>
            </a:r>
            <a:r>
              <a:rPr lang="mr-IN" altLang="zh-CN" sz="2800" i="1" dirty="0" smtClean="0"/>
              <a:t>…</a:t>
            </a:r>
            <a:r>
              <a:rPr lang="en-US" altLang="zh-CN" sz="2800" i="1" dirty="0" smtClean="0"/>
              <a:t>,</a:t>
            </a:r>
            <a:r>
              <a:rPr lang="zh-CN" altLang="en-US" sz="2800" i="1" dirty="0" smtClean="0"/>
              <a:t> </a:t>
            </a:r>
            <a:r>
              <a:rPr lang="en-US" altLang="zh-CN" sz="2800" i="1" dirty="0" smtClean="0"/>
              <a:t>N}</a:t>
            </a:r>
            <a:endParaRPr lang="zh-CN" altLang="en-US" sz="2800" i="1" dirty="0" smtClean="0"/>
          </a:p>
          <a:p>
            <a:pPr marL="0" indent="0">
              <a:buNone/>
            </a:pPr>
            <a:r>
              <a:rPr lang="en-US" altLang="zh-CN" sz="2800" dirty="0"/>
              <a:t>w</a:t>
            </a:r>
            <a:r>
              <a:rPr lang="en-US" altLang="zh-CN" sz="2800" dirty="0" smtClean="0"/>
              <a:t>here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each</a:t>
            </a:r>
            <a:r>
              <a:rPr lang="zh-CN" altLang="en-US" sz="2800" dirty="0" smtClean="0"/>
              <a:t> </a:t>
            </a:r>
            <a:r>
              <a:rPr lang="en-US" altLang="zh-CN" sz="2800" b="1" dirty="0" smtClean="0"/>
              <a:t>x</a:t>
            </a:r>
            <a:r>
              <a:rPr lang="en-US" altLang="zh-CN" sz="2800" baseline="-25000" dirty="0" smtClean="0"/>
              <a:t>i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corresponds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to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the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set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of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features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or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explanatory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variables</a:t>
            </a:r>
            <a:r>
              <a:rPr lang="zh-CN" altLang="en-US" sz="2800" dirty="0" smtClean="0"/>
              <a:t> </a:t>
            </a:r>
            <a:r>
              <a:rPr lang="mr-IN" altLang="zh-CN" sz="2800" dirty="0" smtClean="0"/>
              <a:t>–</a:t>
            </a:r>
            <a:r>
              <a:rPr lang="zh-CN" altLang="en-US" sz="2800" dirty="0" smtClean="0"/>
              <a:t> </a:t>
            </a:r>
            <a:r>
              <a:rPr lang="en-US" altLang="zh-CN" sz="2800" dirty="0" smtClean="0">
                <a:solidFill>
                  <a:srgbClr val="C00000"/>
                </a:solidFill>
              </a:rPr>
              <a:t>discrete</a:t>
            </a:r>
            <a:r>
              <a:rPr lang="zh-CN" altLang="en-US" sz="2800" dirty="0" smtClean="0">
                <a:solidFill>
                  <a:srgbClr val="C00000"/>
                </a:solidFill>
              </a:rPr>
              <a:t> </a:t>
            </a:r>
            <a:r>
              <a:rPr lang="en-US" altLang="zh-CN" sz="2800" dirty="0" smtClean="0"/>
              <a:t>or</a:t>
            </a:r>
            <a:r>
              <a:rPr lang="zh-CN" altLang="en-US" sz="2800" dirty="0" smtClean="0"/>
              <a:t> </a:t>
            </a:r>
            <a:r>
              <a:rPr lang="en-US" altLang="zh-CN" sz="2800" dirty="0" smtClean="0">
                <a:solidFill>
                  <a:schemeClr val="accent3">
                    <a:lumMod val="50000"/>
                  </a:schemeClr>
                </a:solidFill>
              </a:rPr>
              <a:t>continuous</a:t>
            </a:r>
            <a:r>
              <a:rPr lang="zh-CN" altLang="en-US" sz="2800" dirty="0" smtClean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altLang="zh-CN" sz="2800" dirty="0" smtClean="0"/>
              <a:t>(</a:t>
            </a:r>
            <a:r>
              <a:rPr lang="en-US" altLang="zh-CN" sz="2800" dirty="0" smtClean="0">
                <a:solidFill>
                  <a:srgbClr val="C00000"/>
                </a:solidFill>
              </a:rPr>
              <a:t>categorical</a:t>
            </a:r>
            <a:r>
              <a:rPr lang="zh-CN" altLang="en-US" sz="2800" dirty="0" smtClean="0">
                <a:solidFill>
                  <a:srgbClr val="C00000"/>
                </a:solidFill>
              </a:rPr>
              <a:t> </a:t>
            </a:r>
            <a:r>
              <a:rPr lang="en-US" altLang="zh-CN" sz="2800" dirty="0" smtClean="0"/>
              <a:t>or</a:t>
            </a:r>
            <a:r>
              <a:rPr lang="zh-CN" altLang="en-US" sz="2800" dirty="0" smtClean="0"/>
              <a:t> </a:t>
            </a:r>
            <a:r>
              <a:rPr lang="en-US" altLang="zh-CN" sz="2800" dirty="0" smtClean="0">
                <a:solidFill>
                  <a:schemeClr val="accent3">
                    <a:lumMod val="50000"/>
                  </a:schemeClr>
                </a:solidFill>
              </a:rPr>
              <a:t>numerical</a:t>
            </a:r>
            <a:r>
              <a:rPr lang="en-US" altLang="zh-CN" sz="2800" dirty="0" smtClean="0"/>
              <a:t>)</a:t>
            </a:r>
            <a:r>
              <a:rPr lang="zh-CN" altLang="en-US" sz="2800" dirty="0" smtClean="0"/>
              <a:t> </a:t>
            </a:r>
            <a:r>
              <a:rPr lang="mr-IN" altLang="zh-CN" sz="2800" dirty="0" smtClean="0"/>
              <a:t>–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of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the</a:t>
            </a:r>
            <a:r>
              <a:rPr lang="zh-CN" altLang="en-US" sz="2800" dirty="0" smtClean="0"/>
              <a:t> </a:t>
            </a:r>
            <a:r>
              <a:rPr lang="en-US" altLang="zh-CN" sz="2800" i="1" dirty="0" err="1" smtClean="0"/>
              <a:t>i-</a:t>
            </a:r>
            <a:r>
              <a:rPr lang="en-US" altLang="zh-CN" sz="2800" dirty="0" err="1" smtClean="0"/>
              <a:t>th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observation.</a:t>
            </a:r>
            <a:endParaRPr lang="zh-CN" altLang="en-US" sz="2800" dirty="0" smtClean="0"/>
          </a:p>
          <a:p>
            <a:pPr marL="0" indent="0">
              <a:buNone/>
            </a:pPr>
            <a:r>
              <a:rPr lang="en-US" altLang="zh-CN" sz="2800" dirty="0" smtClean="0"/>
              <a:t>Then</a:t>
            </a:r>
            <a:r>
              <a:rPr lang="zh-CN" altLang="en-US" sz="2800" dirty="0" smtClean="0"/>
              <a:t> </a:t>
            </a:r>
            <a:r>
              <a:rPr lang="en-US" altLang="zh-CN" sz="2800" b="1" dirty="0" smtClean="0"/>
              <a:t>clustering</a:t>
            </a:r>
            <a:r>
              <a:rPr lang="zh-CN" altLang="en-US" sz="2800" b="1" dirty="0" smtClean="0"/>
              <a:t> </a:t>
            </a:r>
            <a:r>
              <a:rPr lang="en-US" altLang="zh-CN" sz="2800" dirty="0" smtClean="0"/>
              <a:t>is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the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task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of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learning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a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mapping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of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each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feature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set</a:t>
            </a:r>
            <a:r>
              <a:rPr lang="zh-CN" altLang="en-US" sz="2800" dirty="0" smtClean="0"/>
              <a:t> </a:t>
            </a:r>
            <a:r>
              <a:rPr lang="en-US" altLang="zh-CN" sz="2800" b="1" dirty="0" smtClean="0"/>
              <a:t>x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into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a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previously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undefined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grouping.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3975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Classification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vs.</a:t>
            </a:r>
            <a:r>
              <a:rPr lang="zh-CN" altLang="en-US" dirty="0" smtClean="0"/>
              <a:t> </a:t>
            </a:r>
            <a:r>
              <a:rPr lang="en-US" altLang="zh-CN" dirty="0" smtClean="0"/>
              <a:t>Clustering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457200" y="2074753"/>
            <a:ext cx="4040188" cy="639762"/>
          </a:xfrm>
        </p:spPr>
        <p:txBody>
          <a:bodyPr>
            <a:noAutofit/>
          </a:bodyPr>
          <a:lstStyle/>
          <a:p>
            <a:r>
              <a:rPr lang="en-US" altLang="zh-CN" sz="2000" dirty="0" smtClean="0"/>
              <a:t>Classification:</a:t>
            </a:r>
            <a:endParaRPr lang="zh-CN" altLang="en-US" sz="2000" dirty="0" smtClean="0"/>
          </a:p>
          <a:p>
            <a:r>
              <a:rPr lang="en-US" altLang="zh-CN" sz="2000" b="0" dirty="0" smtClean="0"/>
              <a:t>Predicts</a:t>
            </a:r>
            <a:r>
              <a:rPr lang="zh-CN" altLang="en-US" sz="2000" b="0" dirty="0" smtClean="0"/>
              <a:t> </a:t>
            </a:r>
            <a:r>
              <a:rPr lang="en-US" altLang="zh-CN" sz="2000" b="0" dirty="0" smtClean="0"/>
              <a:t>instances</a:t>
            </a:r>
            <a:r>
              <a:rPr lang="zh-CN" altLang="en-US" sz="2000" b="0" dirty="0" smtClean="0"/>
              <a:t> </a:t>
            </a:r>
            <a:r>
              <a:rPr lang="en-US" altLang="zh-CN" sz="2000" b="0" dirty="0" smtClean="0"/>
              <a:t>classes</a:t>
            </a:r>
            <a:r>
              <a:rPr lang="zh-CN" altLang="en-US" sz="2000" b="0" dirty="0" smtClean="0"/>
              <a:t> </a:t>
            </a:r>
            <a:r>
              <a:rPr lang="en-US" altLang="zh-CN" sz="2000" b="0" dirty="0" smtClean="0"/>
              <a:t>from</a:t>
            </a:r>
            <a:r>
              <a:rPr lang="zh-CN" altLang="en-US" sz="2000" b="0" dirty="0" smtClean="0"/>
              <a:t> </a:t>
            </a:r>
            <a:r>
              <a:rPr lang="en-US" altLang="zh-CN" sz="2000" b="0" dirty="0" smtClean="0"/>
              <a:t>pre-defined</a:t>
            </a:r>
            <a:r>
              <a:rPr lang="zh-CN" altLang="en-US" sz="2000" b="0" dirty="0" smtClean="0"/>
              <a:t> </a:t>
            </a:r>
            <a:r>
              <a:rPr lang="en-US" altLang="zh-CN" sz="2000" b="0" dirty="0" smtClean="0"/>
              <a:t>set</a:t>
            </a:r>
            <a:r>
              <a:rPr lang="zh-CN" altLang="en-US" sz="2000" b="0" dirty="0" smtClean="0"/>
              <a:t> </a:t>
            </a:r>
            <a:r>
              <a:rPr lang="en-US" altLang="zh-CN" sz="2000" b="0" dirty="0" smtClean="0"/>
              <a:t>of</a:t>
            </a:r>
            <a:r>
              <a:rPr lang="zh-CN" altLang="en-US" sz="2000" b="0" dirty="0" smtClean="0"/>
              <a:t> </a:t>
            </a:r>
            <a:r>
              <a:rPr lang="en-US" altLang="zh-CN" sz="2000" b="0" dirty="0" smtClean="0"/>
              <a:t>classes.</a:t>
            </a:r>
            <a:endParaRPr lang="en-US" sz="2000" b="0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976341"/>
            <a:ext cx="4040188" cy="2799206"/>
          </a:xfrm>
        </p:spPr>
      </p:pic>
      <p:sp>
        <p:nvSpPr>
          <p:cNvPr id="8" name="Text Placeholder 7"/>
          <p:cNvSpPr>
            <a:spLocks noGrp="1"/>
          </p:cNvSpPr>
          <p:nvPr>
            <p:ph type="body" sz="quarter" idx="3"/>
          </p:nvPr>
        </p:nvSpPr>
        <p:spPr>
          <a:xfrm>
            <a:off x="4645025" y="2074753"/>
            <a:ext cx="4041775" cy="639762"/>
          </a:xfrm>
        </p:spPr>
        <p:txBody>
          <a:bodyPr>
            <a:noAutofit/>
          </a:bodyPr>
          <a:lstStyle/>
          <a:p>
            <a:r>
              <a:rPr lang="en-US" altLang="zh-CN" sz="2000" dirty="0" smtClean="0"/>
              <a:t>Clustering:</a:t>
            </a:r>
            <a:endParaRPr lang="zh-CN" altLang="en-US" sz="2000" dirty="0" smtClean="0"/>
          </a:p>
          <a:p>
            <a:r>
              <a:rPr lang="en-US" altLang="zh-CN" sz="2000" b="0" dirty="0" smtClean="0"/>
              <a:t>Finds</a:t>
            </a:r>
            <a:r>
              <a:rPr lang="zh-CN" altLang="en-US" sz="2000" b="0" dirty="0" smtClean="0"/>
              <a:t> </a:t>
            </a:r>
            <a:r>
              <a:rPr lang="en-US" altLang="zh-CN" sz="2000" b="0" dirty="0" smtClean="0"/>
              <a:t>“natural”</a:t>
            </a:r>
            <a:r>
              <a:rPr lang="zh-CN" altLang="en-US" sz="2000" b="0" dirty="0" smtClean="0"/>
              <a:t> </a:t>
            </a:r>
            <a:r>
              <a:rPr lang="en-US" altLang="zh-CN" sz="2000" b="0" dirty="0" smtClean="0"/>
              <a:t>grouping</a:t>
            </a:r>
            <a:r>
              <a:rPr lang="zh-CN" altLang="en-US" sz="2000" b="0" dirty="0" smtClean="0"/>
              <a:t> </a:t>
            </a:r>
            <a:r>
              <a:rPr lang="en-US" altLang="zh-CN" sz="2000" b="0" dirty="0" smtClean="0"/>
              <a:t>of</a:t>
            </a:r>
            <a:r>
              <a:rPr lang="zh-CN" altLang="en-US" sz="2000" b="0" dirty="0" smtClean="0"/>
              <a:t> </a:t>
            </a:r>
            <a:r>
              <a:rPr lang="en-US" altLang="zh-CN" sz="2000" b="0" dirty="0" smtClean="0"/>
              <a:t>instances</a:t>
            </a:r>
            <a:r>
              <a:rPr lang="zh-CN" altLang="en-US" sz="2000" b="0" dirty="0" smtClean="0"/>
              <a:t> </a:t>
            </a:r>
            <a:r>
              <a:rPr lang="en-US" altLang="zh-CN" sz="2000" b="0" dirty="0" smtClean="0"/>
              <a:t>with</a:t>
            </a:r>
            <a:r>
              <a:rPr lang="zh-CN" altLang="en-US" sz="2000" b="0" dirty="0" smtClean="0"/>
              <a:t> </a:t>
            </a:r>
            <a:r>
              <a:rPr lang="en-US" altLang="zh-CN" sz="2000" b="0" dirty="0" smtClean="0"/>
              <a:t>out</a:t>
            </a:r>
            <a:r>
              <a:rPr lang="zh-CN" altLang="en-US" sz="2000" b="0" dirty="0" smtClean="0"/>
              <a:t> </a:t>
            </a:r>
            <a:r>
              <a:rPr lang="en-US" altLang="zh-CN" sz="2000" b="0" dirty="0" smtClean="0"/>
              <a:t>class</a:t>
            </a:r>
            <a:r>
              <a:rPr lang="zh-CN" altLang="en-US" sz="2000" b="0" dirty="0" smtClean="0"/>
              <a:t> </a:t>
            </a:r>
            <a:r>
              <a:rPr lang="en-US" altLang="zh-CN" sz="2000" b="0" dirty="0" smtClean="0"/>
              <a:t>data.</a:t>
            </a:r>
            <a:endParaRPr lang="en-US" sz="2000" b="0" dirty="0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025" y="2978671"/>
            <a:ext cx="4041775" cy="2794545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2378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Unsupervised</a:t>
            </a:r>
            <a:r>
              <a:rPr lang="zh-CN" altLang="en-US" dirty="0" smtClean="0"/>
              <a:t> </a:t>
            </a:r>
            <a:r>
              <a:rPr lang="en-US" altLang="zh-CN" dirty="0" smtClean="0"/>
              <a:t>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Clustering</a:t>
            </a:r>
            <a:endParaRPr lang="zh-CN" altLang="en-US" dirty="0" smtClean="0"/>
          </a:p>
          <a:p>
            <a:pPr lvl="1"/>
            <a:r>
              <a:rPr lang="en-US" altLang="zh-CN" sz="2400" dirty="0" smtClean="0"/>
              <a:t>Input</a:t>
            </a:r>
            <a:r>
              <a:rPr lang="zh-CN" altLang="en-US" sz="2400" dirty="0" smtClean="0"/>
              <a:t> </a:t>
            </a:r>
            <a:r>
              <a:rPr lang="en-US" altLang="zh-CN" sz="2400" b="1" dirty="0" smtClean="0"/>
              <a:t>set</a:t>
            </a:r>
            <a:r>
              <a:rPr lang="zh-CN" altLang="en-US" sz="2400" b="1" dirty="0" smtClean="0"/>
              <a:t> </a:t>
            </a:r>
            <a:r>
              <a:rPr lang="en-US" altLang="zh-CN" sz="2400" b="1" dirty="0" smtClean="0"/>
              <a:t>of</a:t>
            </a:r>
            <a:r>
              <a:rPr lang="zh-CN" altLang="en-US" sz="2400" b="1" dirty="0" smtClean="0"/>
              <a:t> </a:t>
            </a:r>
            <a:r>
              <a:rPr lang="en-US" altLang="zh-CN" sz="2400" b="1" dirty="0" smtClean="0"/>
              <a:t>features</a:t>
            </a:r>
            <a:r>
              <a:rPr lang="zh-CN" altLang="en-US" sz="2400" b="1" dirty="0" smtClean="0"/>
              <a:t> </a:t>
            </a:r>
            <a:r>
              <a:rPr lang="en-US" altLang="zh-CN" sz="2400" b="1" i="1" dirty="0" smtClean="0"/>
              <a:t>X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that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can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take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any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set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of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values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(categorical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or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numerical).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The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goal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is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to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identify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a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useful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organization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or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grouping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of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the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instances.</a:t>
            </a:r>
            <a:endParaRPr lang="zh-CN" altLang="en-US" sz="2400" dirty="0" smtClean="0"/>
          </a:p>
          <a:p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Frequent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pattern/association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rule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mining</a:t>
            </a:r>
            <a:endParaRPr lang="zh-CN" altLang="en-US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1"/>
            <a:r>
              <a:rPr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Input</a:t>
            </a:r>
            <a:r>
              <a:rPr lang="zh-CN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set</a:t>
            </a:r>
            <a:r>
              <a:rPr lang="zh-CN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of</a:t>
            </a:r>
            <a:r>
              <a:rPr lang="zh-CN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items</a:t>
            </a:r>
            <a:r>
              <a:rPr lang="zh-CN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X</a:t>
            </a:r>
            <a:r>
              <a:rPr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r>
              <a:rPr lang="zh-CN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The</a:t>
            </a:r>
            <a:r>
              <a:rPr lang="zh-CN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goal</a:t>
            </a:r>
            <a:r>
              <a:rPr lang="zh-CN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is</a:t>
            </a:r>
            <a:r>
              <a:rPr lang="zh-CN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to</a:t>
            </a:r>
            <a:r>
              <a:rPr lang="zh-CN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discover</a:t>
            </a:r>
            <a:r>
              <a:rPr lang="zh-CN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</a:t>
            </a:r>
            <a:r>
              <a:rPr lang="zh-CN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set</a:t>
            </a:r>
            <a:r>
              <a:rPr lang="zh-CN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of</a:t>
            </a:r>
            <a:r>
              <a:rPr lang="zh-CN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regularities,</a:t>
            </a:r>
            <a:r>
              <a:rPr lang="zh-CN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frequent</a:t>
            </a:r>
            <a:r>
              <a:rPr lang="zh-CN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 sz="24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itemsets</a:t>
            </a:r>
            <a:r>
              <a:rPr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,</a:t>
            </a:r>
            <a:r>
              <a:rPr lang="zh-CN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or</a:t>
            </a:r>
            <a:r>
              <a:rPr lang="zh-CN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rules</a:t>
            </a:r>
            <a:r>
              <a:rPr lang="zh-CN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between</a:t>
            </a:r>
            <a:r>
              <a:rPr lang="zh-CN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occurrences</a:t>
            </a:r>
            <a:r>
              <a:rPr lang="zh-CN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of</a:t>
            </a:r>
            <a:r>
              <a:rPr lang="zh-CN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items</a:t>
            </a:r>
            <a:r>
              <a:rPr lang="zh-CN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in</a:t>
            </a:r>
            <a:r>
              <a:rPr lang="zh-CN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the</a:t>
            </a:r>
            <a:r>
              <a:rPr lang="zh-CN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database</a:t>
            </a:r>
            <a:r>
              <a:rPr lang="zh-CN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or</a:t>
            </a:r>
            <a:r>
              <a:rPr lang="zh-CN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dataset.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1448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 smtClean="0"/>
              <a:t>Cluster,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Cluster</a:t>
            </a:r>
            <a:r>
              <a:rPr lang="zh-CN" altLang="en-US" sz="2400" dirty="0" smtClean="0"/>
              <a:t> </a:t>
            </a:r>
            <a:r>
              <a:rPr lang="en-US" altLang="zh-CN" sz="2400" dirty="0"/>
              <a:t>a</a:t>
            </a:r>
            <a:r>
              <a:rPr lang="en-US" altLang="zh-CN" sz="2400" dirty="0" smtClean="0"/>
              <a:t>nalysis,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Applications</a:t>
            </a:r>
            <a:endParaRPr lang="zh-CN" altLang="en-US" sz="2400" dirty="0" smtClean="0"/>
          </a:p>
          <a:p>
            <a:r>
              <a:rPr lang="en-US" altLang="zh-CN" sz="2400" b="1" dirty="0" smtClean="0">
                <a:solidFill>
                  <a:srgbClr val="C00000"/>
                </a:solidFill>
              </a:rPr>
              <a:t>“Good”</a:t>
            </a:r>
            <a:r>
              <a:rPr lang="zh-CN" altLang="en-US" sz="2400" b="1" dirty="0" smtClean="0">
                <a:solidFill>
                  <a:srgbClr val="C00000"/>
                </a:solidFill>
              </a:rPr>
              <a:t> </a:t>
            </a:r>
            <a:r>
              <a:rPr lang="en-US" altLang="zh-CN" sz="2400" b="1" dirty="0" smtClean="0">
                <a:solidFill>
                  <a:srgbClr val="C00000"/>
                </a:solidFill>
              </a:rPr>
              <a:t>cluster,</a:t>
            </a:r>
            <a:r>
              <a:rPr lang="zh-CN" altLang="en-US" sz="2400" b="1" dirty="0" smtClean="0">
                <a:solidFill>
                  <a:srgbClr val="C00000"/>
                </a:solidFill>
              </a:rPr>
              <a:t> </a:t>
            </a:r>
            <a:r>
              <a:rPr lang="en-US" altLang="zh-CN" sz="2400" b="1" dirty="0" smtClean="0">
                <a:solidFill>
                  <a:srgbClr val="C00000"/>
                </a:solidFill>
              </a:rPr>
              <a:t>Quality</a:t>
            </a:r>
            <a:r>
              <a:rPr lang="zh-CN" altLang="en-US" sz="2400" b="1" dirty="0" smtClean="0">
                <a:solidFill>
                  <a:srgbClr val="C00000"/>
                </a:solidFill>
              </a:rPr>
              <a:t> </a:t>
            </a:r>
            <a:r>
              <a:rPr lang="en-US" altLang="zh-CN" sz="2400" b="1" dirty="0" smtClean="0">
                <a:solidFill>
                  <a:srgbClr val="C00000"/>
                </a:solidFill>
              </a:rPr>
              <a:t>function,</a:t>
            </a:r>
            <a:r>
              <a:rPr lang="zh-CN" altLang="en-US" sz="2400" b="1" dirty="0" smtClean="0">
                <a:solidFill>
                  <a:srgbClr val="C00000"/>
                </a:solidFill>
              </a:rPr>
              <a:t> </a:t>
            </a:r>
            <a:r>
              <a:rPr lang="en-US" altLang="zh-CN" sz="2400" b="1" dirty="0" smtClean="0">
                <a:solidFill>
                  <a:srgbClr val="C00000"/>
                </a:solidFill>
              </a:rPr>
              <a:t>Similarity</a:t>
            </a:r>
            <a:r>
              <a:rPr lang="zh-CN" altLang="en-US" sz="2400" b="1" dirty="0" smtClean="0">
                <a:solidFill>
                  <a:srgbClr val="C00000"/>
                </a:solidFill>
              </a:rPr>
              <a:t> </a:t>
            </a:r>
            <a:r>
              <a:rPr lang="en-US" altLang="zh-CN" sz="2400" b="1" dirty="0" smtClean="0">
                <a:solidFill>
                  <a:srgbClr val="C00000"/>
                </a:solidFill>
              </a:rPr>
              <a:t>measure</a:t>
            </a:r>
            <a:endParaRPr lang="zh-CN" altLang="en-US" sz="2400" b="1" dirty="0" smtClean="0">
              <a:solidFill>
                <a:srgbClr val="C00000"/>
              </a:solidFill>
            </a:endParaRPr>
          </a:p>
          <a:p>
            <a:r>
              <a:rPr lang="en-US" altLang="zh-CN" sz="2400" dirty="0" smtClean="0"/>
              <a:t>Considerations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for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Cluster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Analysis,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Properties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of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Clustering</a:t>
            </a:r>
            <a:endParaRPr lang="zh-CN" altLang="en-US" sz="2400" dirty="0" smtClean="0"/>
          </a:p>
          <a:p>
            <a:r>
              <a:rPr lang="en-US" altLang="zh-CN" sz="2400" dirty="0" smtClean="0"/>
              <a:t>Requirements,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Challenges</a:t>
            </a:r>
            <a:endParaRPr lang="zh-CN" altLang="en-US" sz="2400" dirty="0" smtClean="0"/>
          </a:p>
          <a:p>
            <a:r>
              <a:rPr lang="en-US" altLang="zh-CN" sz="2400" dirty="0" smtClean="0"/>
              <a:t>Typical</a:t>
            </a:r>
            <a:r>
              <a:rPr lang="zh-CN" altLang="en-US" sz="2400" dirty="0" smtClean="0"/>
              <a:t> </a:t>
            </a:r>
            <a:r>
              <a:rPr lang="en-US" altLang="zh-CN" sz="2400" dirty="0"/>
              <a:t>m</a:t>
            </a:r>
            <a:r>
              <a:rPr lang="en-US" altLang="zh-CN" sz="2400" dirty="0" smtClean="0"/>
              <a:t>ethodologies</a:t>
            </a:r>
            <a:endParaRPr lang="zh-CN" altLang="en-US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106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What</a:t>
            </a:r>
            <a:r>
              <a:rPr lang="zh-CN" altLang="en-US" dirty="0" smtClean="0"/>
              <a:t> </a:t>
            </a:r>
            <a:r>
              <a:rPr lang="en-US" altLang="zh-CN" dirty="0" smtClean="0"/>
              <a:t>Defines</a:t>
            </a:r>
            <a:r>
              <a:rPr lang="zh-CN" altLang="en-US" dirty="0" smtClean="0"/>
              <a:t> </a:t>
            </a:r>
            <a:r>
              <a:rPr lang="en-US" altLang="zh-CN" dirty="0" smtClean="0"/>
              <a:t>a</a:t>
            </a:r>
            <a:r>
              <a:rPr lang="zh-CN" altLang="en-US" dirty="0" smtClean="0"/>
              <a:t> </a:t>
            </a:r>
            <a:r>
              <a:rPr lang="en-US" altLang="zh-CN" dirty="0" smtClean="0"/>
              <a:t>Good</a:t>
            </a:r>
            <a:r>
              <a:rPr lang="zh-CN" altLang="en-US" dirty="0" smtClean="0"/>
              <a:t> </a:t>
            </a:r>
            <a:r>
              <a:rPr lang="en-US" altLang="zh-CN" dirty="0" smtClean="0"/>
              <a:t>Cluster?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575870"/>
            <a:ext cx="8229600" cy="2574623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15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77318" y="5291756"/>
            <a:ext cx="12795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smtClean="0"/>
              <a:t>1-cluster</a:t>
            </a:r>
            <a:endParaRPr lang="en-US" sz="2400"/>
          </a:p>
        </p:txBody>
      </p:sp>
      <p:sp>
        <p:nvSpPr>
          <p:cNvPr id="7" name="Rectangle 6"/>
          <p:cNvSpPr/>
          <p:nvPr/>
        </p:nvSpPr>
        <p:spPr>
          <a:xfrm>
            <a:off x="2693232" y="5291756"/>
            <a:ext cx="129875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/>
              <a:t>2</a:t>
            </a:r>
            <a:r>
              <a:rPr lang="en-US" altLang="zh-CN" sz="2400" dirty="0" smtClean="0"/>
              <a:t>-cluster</a:t>
            </a:r>
            <a:endParaRPr lang="en-US" sz="2400" dirty="0"/>
          </a:p>
        </p:txBody>
      </p:sp>
      <p:sp>
        <p:nvSpPr>
          <p:cNvPr id="8" name="Rectangle 7"/>
          <p:cNvSpPr/>
          <p:nvPr/>
        </p:nvSpPr>
        <p:spPr>
          <a:xfrm>
            <a:off x="5128382" y="5291756"/>
            <a:ext cx="128112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smtClean="0"/>
              <a:t>3-cluster</a:t>
            </a:r>
            <a:endParaRPr lang="en-US" sz="2400" dirty="0"/>
          </a:p>
        </p:txBody>
      </p:sp>
      <p:sp>
        <p:nvSpPr>
          <p:cNvPr id="9" name="Rectangle 8"/>
          <p:cNvSpPr/>
          <p:nvPr/>
        </p:nvSpPr>
        <p:spPr>
          <a:xfrm>
            <a:off x="7388047" y="5291756"/>
            <a:ext cx="130035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smtClean="0"/>
              <a:t>4-cluster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202152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Good</a:t>
            </a:r>
            <a:r>
              <a:rPr lang="zh-CN" altLang="en-US" smtClean="0"/>
              <a:t> </a:t>
            </a:r>
            <a:r>
              <a:rPr lang="en-US" altLang="zh-CN" smtClean="0"/>
              <a:t>Clusters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altLang="zh-CN" dirty="0" smtClean="0"/>
              <a:t>A good clustering method will produce high quality clusters which should have</a:t>
            </a:r>
          </a:p>
          <a:p>
            <a:pPr lvl="1"/>
            <a:r>
              <a:rPr lang="en-US" altLang="zh-CN" b="1" dirty="0" smtClean="0"/>
              <a:t>High intra-class similarity:</a:t>
            </a:r>
            <a:r>
              <a:rPr lang="en-US" altLang="zh-CN" dirty="0" smtClean="0"/>
              <a:t> Cohesive within clusters</a:t>
            </a:r>
          </a:p>
          <a:p>
            <a:pPr lvl="1"/>
            <a:r>
              <a:rPr lang="en-US" altLang="zh-CN" b="1" dirty="0" smtClean="0"/>
              <a:t>Low inter-class similarity: </a:t>
            </a:r>
            <a:r>
              <a:rPr lang="en-US" altLang="zh-CN" dirty="0" smtClean="0"/>
              <a:t>Distinctive between clusters</a:t>
            </a:r>
          </a:p>
          <a:p>
            <a:r>
              <a:rPr lang="en-US" altLang="zh-CN" dirty="0" smtClean="0"/>
              <a:t>Quality function</a:t>
            </a:r>
          </a:p>
          <a:p>
            <a:pPr lvl="1"/>
            <a:r>
              <a:rPr lang="en-US" altLang="zh-CN" dirty="0"/>
              <a:t>There is usually a </a:t>
            </a:r>
            <a:r>
              <a:rPr lang="en-US" altLang="zh-CN" dirty="0" smtClean="0"/>
              <a:t>quality </a:t>
            </a:r>
            <a:r>
              <a:rPr lang="en-US" altLang="zh-CN" dirty="0"/>
              <a:t>function that measures the “</a:t>
            </a:r>
            <a:r>
              <a:rPr lang="en-US" altLang="zh-CN" b="1" dirty="0"/>
              <a:t>goodness</a:t>
            </a:r>
            <a:r>
              <a:rPr lang="en-US" altLang="zh-CN" dirty="0"/>
              <a:t>” of a cluster</a:t>
            </a:r>
          </a:p>
          <a:p>
            <a:pPr lvl="1"/>
            <a:r>
              <a:rPr lang="en-US" altLang="zh-CN" dirty="0" smtClean="0"/>
              <a:t>Depends</a:t>
            </a:r>
            <a:r>
              <a:rPr lang="zh-CN" altLang="en-US" dirty="0" smtClean="0"/>
              <a:t> </a:t>
            </a:r>
            <a:r>
              <a:rPr lang="en-US" altLang="zh-CN" dirty="0" smtClean="0"/>
              <a:t>on</a:t>
            </a:r>
            <a:r>
              <a:rPr lang="zh-CN" altLang="en-US" dirty="0" smtClean="0"/>
              <a:t> </a:t>
            </a:r>
            <a:r>
              <a:rPr lang="en-US" altLang="zh-CN" b="1" dirty="0" smtClean="0"/>
              <a:t>similarity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measure</a:t>
            </a:r>
            <a:endParaRPr lang="zh-CN" altLang="en-US" b="1" dirty="0" smtClean="0"/>
          </a:p>
          <a:p>
            <a:pPr lvl="1"/>
            <a:r>
              <a:rPr lang="en-US" altLang="zh-CN" dirty="0" smtClean="0">
                <a:sym typeface="Symbol" panose="05050102010706020507" pitchFamily="18" charset="2"/>
              </a:rPr>
              <a:t>It is hard to define “similar enough” or “good enough”</a:t>
            </a:r>
          </a:p>
          <a:p>
            <a:pPr lvl="2"/>
            <a:r>
              <a:rPr lang="en-US" altLang="zh-CN" sz="2800" dirty="0" smtClean="0">
                <a:sym typeface="Symbol" panose="05050102010706020507" pitchFamily="18" charset="2"/>
              </a:rPr>
              <a:t>The answer is typically highly </a:t>
            </a:r>
            <a:r>
              <a:rPr lang="en-US" altLang="zh-CN" sz="2800" b="1" dirty="0" smtClean="0">
                <a:sym typeface="Symbol" panose="05050102010706020507" pitchFamily="18" charset="2"/>
              </a:rPr>
              <a:t>subjective</a:t>
            </a:r>
          </a:p>
          <a:p>
            <a:pPr lvl="2"/>
            <a:r>
              <a:rPr lang="en-US" altLang="zh-CN" sz="2800" dirty="0" smtClean="0"/>
              <a:t>Measured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by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ability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to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discover</a:t>
            </a:r>
            <a:r>
              <a:rPr lang="zh-CN" altLang="en-US" sz="2800" dirty="0" smtClean="0"/>
              <a:t> </a:t>
            </a:r>
            <a:r>
              <a:rPr lang="en-US" altLang="zh-CN" sz="2800" b="1" dirty="0" smtClean="0"/>
              <a:t>hidden</a:t>
            </a:r>
            <a:r>
              <a:rPr lang="zh-CN" altLang="en-US" sz="2800" b="1" dirty="0" smtClean="0"/>
              <a:t> </a:t>
            </a:r>
            <a:r>
              <a:rPr lang="en-US" altLang="zh-CN" sz="2800" b="1" dirty="0" smtClean="0"/>
              <a:t>patterns</a:t>
            </a:r>
            <a:endParaRPr lang="en-US" sz="28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3382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Similarity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Dissimilarity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sz="2800" dirty="0">
                <a:sym typeface="Symbol" panose="05050102010706020507" pitchFamily="18" charset="2"/>
              </a:rPr>
              <a:t>There exist many similarity measures and/or functions for different applications</a:t>
            </a:r>
          </a:p>
          <a:p>
            <a:r>
              <a:rPr lang="en-US" altLang="zh-CN" sz="2800" dirty="0">
                <a:sym typeface="Symbol" panose="05050102010706020507" pitchFamily="18" charset="2"/>
              </a:rPr>
              <a:t>Similarity measure is critical for cluster </a:t>
            </a:r>
            <a:r>
              <a:rPr lang="en-US" altLang="zh-CN" sz="2800" dirty="0" smtClean="0">
                <a:sym typeface="Symbol" panose="05050102010706020507" pitchFamily="18" charset="2"/>
              </a:rPr>
              <a:t>analysis</a:t>
            </a:r>
            <a:endParaRPr lang="zh-CN" altLang="en-US" sz="2800" dirty="0" smtClean="0">
              <a:sym typeface="Symbol" panose="05050102010706020507" pitchFamily="18" charset="2"/>
            </a:endParaRPr>
          </a:p>
          <a:p>
            <a:r>
              <a:rPr lang="en-US" altLang="zh-CN" sz="2800" dirty="0" smtClean="0">
                <a:sym typeface="Symbol" panose="05050102010706020507" pitchFamily="18" charset="2"/>
              </a:rPr>
              <a:t>Similarity</a:t>
            </a:r>
            <a:endParaRPr lang="zh-CN" altLang="en-US" sz="2800" dirty="0" smtClean="0">
              <a:sym typeface="Symbol" panose="05050102010706020507" pitchFamily="18" charset="2"/>
            </a:endParaRPr>
          </a:p>
          <a:p>
            <a:pPr lvl="1"/>
            <a:r>
              <a:rPr lang="en-US" altLang="zh-CN" sz="2400" dirty="0" smtClean="0">
                <a:sym typeface="Symbol" panose="05050102010706020507" pitchFamily="18" charset="2"/>
              </a:rPr>
              <a:t>Measure</a:t>
            </a:r>
            <a:r>
              <a:rPr lang="zh-CN" altLang="en-US" sz="2400" dirty="0" smtClean="0">
                <a:sym typeface="Symbol" panose="05050102010706020507" pitchFamily="18" charset="2"/>
              </a:rPr>
              <a:t> </a:t>
            </a:r>
            <a:r>
              <a:rPr lang="en-US" altLang="zh-CN" sz="2400" dirty="0" smtClean="0">
                <a:sym typeface="Symbol" panose="05050102010706020507" pitchFamily="18" charset="2"/>
              </a:rPr>
              <a:t>of</a:t>
            </a:r>
            <a:r>
              <a:rPr lang="zh-CN" altLang="en-US" sz="2400" dirty="0" smtClean="0">
                <a:sym typeface="Symbol" panose="05050102010706020507" pitchFamily="18" charset="2"/>
              </a:rPr>
              <a:t> </a:t>
            </a:r>
            <a:r>
              <a:rPr lang="en-US" altLang="zh-CN" sz="2400" dirty="0" smtClean="0">
                <a:sym typeface="Symbol" panose="05050102010706020507" pitchFamily="18" charset="2"/>
              </a:rPr>
              <a:t>“alikeness”</a:t>
            </a:r>
            <a:r>
              <a:rPr lang="zh-CN" altLang="en-US" sz="2400" dirty="0" smtClean="0">
                <a:sym typeface="Symbol" panose="05050102010706020507" pitchFamily="18" charset="2"/>
              </a:rPr>
              <a:t> </a:t>
            </a:r>
            <a:r>
              <a:rPr lang="en-US" altLang="zh-CN" sz="2400" dirty="0" smtClean="0">
                <a:sym typeface="Symbol" panose="05050102010706020507" pitchFamily="18" charset="2"/>
              </a:rPr>
              <a:t>of</a:t>
            </a:r>
            <a:r>
              <a:rPr lang="zh-CN" altLang="en-US" sz="2400" dirty="0" smtClean="0">
                <a:sym typeface="Symbol" panose="05050102010706020507" pitchFamily="18" charset="2"/>
              </a:rPr>
              <a:t> </a:t>
            </a:r>
            <a:r>
              <a:rPr lang="en-US" altLang="zh-CN" sz="2400" dirty="0" smtClean="0">
                <a:sym typeface="Symbol" panose="05050102010706020507" pitchFamily="18" charset="2"/>
              </a:rPr>
              <a:t>instances</a:t>
            </a:r>
            <a:endParaRPr lang="zh-CN" altLang="en-US" sz="2400" dirty="0" smtClean="0">
              <a:sym typeface="Symbol" panose="05050102010706020507" pitchFamily="18" charset="2"/>
            </a:endParaRPr>
          </a:p>
          <a:p>
            <a:pPr lvl="1"/>
            <a:r>
              <a:rPr lang="en-US" altLang="zh-CN" sz="2400" dirty="0" smtClean="0">
                <a:sym typeface="Symbol" panose="05050102010706020507" pitchFamily="18" charset="2"/>
              </a:rPr>
              <a:t>Greater</a:t>
            </a:r>
            <a:r>
              <a:rPr lang="zh-CN" altLang="en-US" sz="2400" dirty="0" smtClean="0">
                <a:sym typeface="Symbol" panose="05050102010706020507" pitchFamily="18" charset="2"/>
              </a:rPr>
              <a:t> </a:t>
            </a:r>
            <a:r>
              <a:rPr lang="en-US" altLang="zh-CN" sz="2400" dirty="0" smtClean="0">
                <a:sym typeface="Symbol" panose="05050102010706020507" pitchFamily="18" charset="2"/>
              </a:rPr>
              <a:t>if</a:t>
            </a:r>
            <a:r>
              <a:rPr lang="zh-CN" altLang="en-US" sz="2400" dirty="0" smtClean="0">
                <a:sym typeface="Symbol" panose="05050102010706020507" pitchFamily="18" charset="2"/>
              </a:rPr>
              <a:t> </a:t>
            </a:r>
            <a:r>
              <a:rPr lang="en-US" altLang="zh-CN" sz="2400" dirty="0" smtClean="0">
                <a:sym typeface="Symbol" panose="05050102010706020507" pitchFamily="18" charset="2"/>
              </a:rPr>
              <a:t>more</a:t>
            </a:r>
            <a:r>
              <a:rPr lang="zh-CN" altLang="en-US" sz="2400" dirty="0" smtClean="0">
                <a:sym typeface="Symbol" panose="05050102010706020507" pitchFamily="18" charset="2"/>
              </a:rPr>
              <a:t> </a:t>
            </a:r>
            <a:r>
              <a:rPr lang="en-US" altLang="zh-CN" sz="2400" dirty="0" smtClean="0">
                <a:sym typeface="Symbol" panose="05050102010706020507" pitchFamily="18" charset="2"/>
              </a:rPr>
              <a:t>alike</a:t>
            </a:r>
            <a:endParaRPr lang="zh-CN" altLang="en-US" sz="2400" dirty="0" smtClean="0">
              <a:sym typeface="Symbol" panose="05050102010706020507" pitchFamily="18" charset="2"/>
            </a:endParaRPr>
          </a:p>
          <a:p>
            <a:r>
              <a:rPr lang="en-US" altLang="zh-CN" sz="2800" dirty="0" smtClean="0">
                <a:sym typeface="Symbol" panose="05050102010706020507" pitchFamily="18" charset="2"/>
              </a:rPr>
              <a:t>Dissimilarity</a:t>
            </a:r>
            <a:endParaRPr lang="zh-CN" altLang="en-US" sz="2800" dirty="0" smtClean="0">
              <a:sym typeface="Symbol" panose="05050102010706020507" pitchFamily="18" charset="2"/>
            </a:endParaRPr>
          </a:p>
          <a:p>
            <a:pPr lvl="1"/>
            <a:r>
              <a:rPr lang="en-US" altLang="zh-CN" sz="2400" dirty="0" smtClean="0">
                <a:sym typeface="Symbol" panose="05050102010706020507" pitchFamily="18" charset="2"/>
              </a:rPr>
              <a:t>Measure</a:t>
            </a:r>
            <a:r>
              <a:rPr lang="zh-CN" altLang="en-US" sz="2400" dirty="0" smtClean="0">
                <a:sym typeface="Symbol" panose="05050102010706020507" pitchFamily="18" charset="2"/>
              </a:rPr>
              <a:t> </a:t>
            </a:r>
            <a:r>
              <a:rPr lang="en-US" altLang="zh-CN" sz="2400" dirty="0" smtClean="0">
                <a:sym typeface="Symbol" panose="05050102010706020507" pitchFamily="18" charset="2"/>
              </a:rPr>
              <a:t>of</a:t>
            </a:r>
            <a:r>
              <a:rPr lang="zh-CN" altLang="en-US" sz="2400" dirty="0" smtClean="0">
                <a:sym typeface="Symbol" panose="05050102010706020507" pitchFamily="18" charset="2"/>
              </a:rPr>
              <a:t> </a:t>
            </a:r>
            <a:r>
              <a:rPr lang="en-US" altLang="zh-CN" sz="2400" dirty="0" smtClean="0">
                <a:sym typeface="Symbol" panose="05050102010706020507" pitchFamily="18" charset="2"/>
              </a:rPr>
              <a:t>“</a:t>
            </a:r>
            <a:r>
              <a:rPr lang="en-US" altLang="zh-CN" sz="2400" dirty="0" err="1" smtClean="0">
                <a:sym typeface="Symbol" panose="05050102010706020507" pitchFamily="18" charset="2"/>
              </a:rPr>
              <a:t>unalikeness</a:t>
            </a:r>
            <a:r>
              <a:rPr lang="en-US" altLang="zh-CN" sz="2400" dirty="0" smtClean="0">
                <a:sym typeface="Symbol" panose="05050102010706020507" pitchFamily="18" charset="2"/>
              </a:rPr>
              <a:t>”</a:t>
            </a:r>
            <a:r>
              <a:rPr lang="zh-CN" altLang="en-US" sz="2400" dirty="0" smtClean="0">
                <a:sym typeface="Symbol" panose="05050102010706020507" pitchFamily="18" charset="2"/>
              </a:rPr>
              <a:t> </a:t>
            </a:r>
            <a:r>
              <a:rPr lang="en-US" altLang="zh-CN" sz="2400" dirty="0" smtClean="0">
                <a:sym typeface="Symbol" panose="05050102010706020507" pitchFamily="18" charset="2"/>
              </a:rPr>
              <a:t>of</a:t>
            </a:r>
            <a:r>
              <a:rPr lang="zh-CN" altLang="en-US" sz="2400" dirty="0" smtClean="0">
                <a:sym typeface="Symbol" panose="05050102010706020507" pitchFamily="18" charset="2"/>
              </a:rPr>
              <a:t> </a:t>
            </a:r>
            <a:r>
              <a:rPr lang="en-US" altLang="zh-CN" sz="2400" dirty="0" smtClean="0">
                <a:sym typeface="Symbol" panose="05050102010706020507" pitchFamily="18" charset="2"/>
              </a:rPr>
              <a:t>instances</a:t>
            </a:r>
            <a:endParaRPr lang="zh-CN" altLang="en-US" sz="2400" dirty="0" smtClean="0">
              <a:sym typeface="Symbol" panose="05050102010706020507" pitchFamily="18" charset="2"/>
            </a:endParaRPr>
          </a:p>
          <a:p>
            <a:pPr lvl="1"/>
            <a:r>
              <a:rPr lang="en-US" altLang="zh-CN" sz="2400" dirty="0" smtClean="0">
                <a:sym typeface="Symbol" panose="05050102010706020507" pitchFamily="18" charset="2"/>
              </a:rPr>
              <a:t>Lower</a:t>
            </a:r>
            <a:r>
              <a:rPr lang="zh-CN" altLang="en-US" sz="2400" dirty="0" smtClean="0">
                <a:sym typeface="Symbol" panose="05050102010706020507" pitchFamily="18" charset="2"/>
              </a:rPr>
              <a:t> </a:t>
            </a:r>
            <a:r>
              <a:rPr lang="en-US" altLang="zh-CN" sz="2400" dirty="0" smtClean="0">
                <a:sym typeface="Symbol" panose="05050102010706020507" pitchFamily="18" charset="2"/>
              </a:rPr>
              <a:t>if</a:t>
            </a:r>
            <a:r>
              <a:rPr lang="zh-CN" altLang="en-US" sz="2400" dirty="0" smtClean="0">
                <a:sym typeface="Symbol" panose="05050102010706020507" pitchFamily="18" charset="2"/>
              </a:rPr>
              <a:t> </a:t>
            </a:r>
            <a:r>
              <a:rPr lang="en-US" altLang="zh-CN" sz="2400" dirty="0" smtClean="0">
                <a:sym typeface="Symbol" panose="05050102010706020507" pitchFamily="18" charset="2"/>
              </a:rPr>
              <a:t>more</a:t>
            </a:r>
            <a:r>
              <a:rPr lang="zh-CN" altLang="en-US" sz="2400" dirty="0" smtClean="0">
                <a:sym typeface="Symbol" panose="05050102010706020507" pitchFamily="18" charset="2"/>
              </a:rPr>
              <a:t> </a:t>
            </a:r>
            <a:r>
              <a:rPr lang="en-US" altLang="zh-CN" sz="2400" dirty="0" smtClean="0">
                <a:sym typeface="Symbol" panose="05050102010706020507" pitchFamily="18" charset="2"/>
              </a:rPr>
              <a:t>alike</a:t>
            </a:r>
            <a:endParaRPr lang="zh-CN" altLang="en-US" sz="2400" dirty="0" smtClean="0">
              <a:sym typeface="Symbol" panose="05050102010706020507" pitchFamily="18" charset="2"/>
            </a:endParaRPr>
          </a:p>
          <a:p>
            <a:r>
              <a:rPr lang="en-US" altLang="zh-CN" sz="2800" dirty="0" smtClean="0">
                <a:sym typeface="Symbol" panose="05050102010706020507" pitchFamily="18" charset="2"/>
              </a:rPr>
              <a:t>Can</a:t>
            </a:r>
            <a:r>
              <a:rPr lang="zh-CN" altLang="en-US" sz="2800" dirty="0" smtClean="0">
                <a:sym typeface="Symbol" panose="05050102010706020507" pitchFamily="18" charset="2"/>
              </a:rPr>
              <a:t> </a:t>
            </a:r>
            <a:r>
              <a:rPr lang="en-US" altLang="zh-CN" sz="2800" dirty="0" smtClean="0">
                <a:sym typeface="Symbol" panose="05050102010706020507" pitchFamily="18" charset="2"/>
              </a:rPr>
              <a:t>be</a:t>
            </a:r>
            <a:r>
              <a:rPr lang="zh-CN" altLang="en-US" sz="2800" dirty="0" smtClean="0">
                <a:sym typeface="Symbol" panose="05050102010706020507" pitchFamily="18" charset="2"/>
              </a:rPr>
              <a:t> </a:t>
            </a:r>
            <a:r>
              <a:rPr lang="en-US" altLang="zh-CN" sz="2800" dirty="0" smtClean="0">
                <a:sym typeface="Symbol" panose="05050102010706020507" pitchFamily="18" charset="2"/>
              </a:rPr>
              <a:t>expressed</a:t>
            </a:r>
            <a:r>
              <a:rPr lang="zh-CN" altLang="en-US" sz="2800" dirty="0" smtClean="0">
                <a:sym typeface="Symbol" panose="05050102010706020507" pitchFamily="18" charset="2"/>
              </a:rPr>
              <a:t> </a:t>
            </a:r>
            <a:r>
              <a:rPr lang="en-US" altLang="zh-CN" sz="2800" dirty="0" smtClean="0">
                <a:sym typeface="Symbol" panose="05050102010706020507" pitchFamily="18" charset="2"/>
              </a:rPr>
              <a:t>as</a:t>
            </a:r>
            <a:r>
              <a:rPr lang="zh-CN" altLang="en-US" sz="2800" dirty="0" smtClean="0">
                <a:sym typeface="Symbol" panose="05050102010706020507" pitchFamily="18" charset="2"/>
              </a:rPr>
              <a:t> </a:t>
            </a:r>
            <a:r>
              <a:rPr lang="en-US" altLang="zh-CN" sz="2800" dirty="0" smtClean="0">
                <a:sym typeface="Symbol" panose="05050102010706020507" pitchFamily="18" charset="2"/>
              </a:rPr>
              <a:t>distance</a:t>
            </a:r>
            <a:r>
              <a:rPr lang="zh-CN" altLang="en-US" sz="2800" dirty="0" smtClean="0">
                <a:sym typeface="Symbol" panose="05050102010706020507" pitchFamily="18" charset="2"/>
              </a:rPr>
              <a:t> </a:t>
            </a:r>
            <a:r>
              <a:rPr lang="en-US" altLang="zh-CN" sz="2800" dirty="0" smtClean="0">
                <a:sym typeface="Symbol" panose="05050102010706020507" pitchFamily="18" charset="2"/>
              </a:rPr>
              <a:t>function</a:t>
            </a:r>
            <a:endParaRPr lang="en-US" altLang="zh-CN" sz="2800" dirty="0">
              <a:sym typeface="Symbol" panose="05050102010706020507" pitchFamily="18" charset="2"/>
            </a:endParaRPr>
          </a:p>
          <a:p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460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 smtClean="0"/>
              <a:t>Cluster,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Cluster</a:t>
            </a:r>
            <a:r>
              <a:rPr lang="zh-CN" altLang="en-US" sz="2400" dirty="0" smtClean="0"/>
              <a:t> </a:t>
            </a:r>
            <a:r>
              <a:rPr lang="en-US" altLang="zh-CN" sz="2400" dirty="0"/>
              <a:t>a</a:t>
            </a:r>
            <a:r>
              <a:rPr lang="en-US" altLang="zh-CN" sz="2400" dirty="0" smtClean="0"/>
              <a:t>nalysis,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Applications</a:t>
            </a:r>
            <a:endParaRPr lang="zh-CN" altLang="en-US" sz="2400" dirty="0" smtClean="0"/>
          </a:p>
          <a:p>
            <a:r>
              <a:rPr lang="en-US" altLang="zh-CN" sz="2400" dirty="0" smtClean="0"/>
              <a:t>“Good”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cluster,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Quality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function,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Similarity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measure</a:t>
            </a:r>
            <a:endParaRPr lang="zh-CN" altLang="en-US" sz="2400" dirty="0" smtClean="0"/>
          </a:p>
          <a:p>
            <a:r>
              <a:rPr lang="en-US" altLang="zh-CN" sz="2300" b="1" dirty="0" smtClean="0">
                <a:solidFill>
                  <a:srgbClr val="C00000"/>
                </a:solidFill>
              </a:rPr>
              <a:t>Considerations</a:t>
            </a:r>
            <a:r>
              <a:rPr lang="zh-CN" altLang="en-US" sz="2300" b="1" dirty="0" smtClean="0">
                <a:solidFill>
                  <a:srgbClr val="C00000"/>
                </a:solidFill>
              </a:rPr>
              <a:t> </a:t>
            </a:r>
            <a:r>
              <a:rPr lang="en-US" altLang="zh-CN" sz="2300" b="1" dirty="0" smtClean="0">
                <a:solidFill>
                  <a:srgbClr val="C00000"/>
                </a:solidFill>
              </a:rPr>
              <a:t>for</a:t>
            </a:r>
            <a:r>
              <a:rPr lang="zh-CN" altLang="en-US" sz="2300" b="1" dirty="0" smtClean="0">
                <a:solidFill>
                  <a:srgbClr val="C00000"/>
                </a:solidFill>
              </a:rPr>
              <a:t> </a:t>
            </a:r>
            <a:r>
              <a:rPr lang="en-US" altLang="zh-CN" sz="2300" b="1" dirty="0" smtClean="0">
                <a:solidFill>
                  <a:srgbClr val="C00000"/>
                </a:solidFill>
              </a:rPr>
              <a:t>Cluster</a:t>
            </a:r>
            <a:r>
              <a:rPr lang="zh-CN" altLang="en-US" sz="2300" b="1" dirty="0" smtClean="0">
                <a:solidFill>
                  <a:srgbClr val="C00000"/>
                </a:solidFill>
              </a:rPr>
              <a:t> </a:t>
            </a:r>
            <a:r>
              <a:rPr lang="en-US" altLang="zh-CN" sz="2300" b="1" dirty="0" smtClean="0">
                <a:solidFill>
                  <a:srgbClr val="C00000"/>
                </a:solidFill>
              </a:rPr>
              <a:t>Analysis,</a:t>
            </a:r>
            <a:r>
              <a:rPr lang="zh-CN" altLang="en-US" sz="2300" b="1" dirty="0" smtClean="0">
                <a:solidFill>
                  <a:srgbClr val="C00000"/>
                </a:solidFill>
              </a:rPr>
              <a:t> </a:t>
            </a:r>
            <a:r>
              <a:rPr lang="en-US" altLang="zh-CN" sz="2300" b="1" dirty="0" smtClean="0">
                <a:solidFill>
                  <a:srgbClr val="C00000"/>
                </a:solidFill>
              </a:rPr>
              <a:t>Properties</a:t>
            </a:r>
            <a:r>
              <a:rPr lang="zh-CN" altLang="en-US" sz="2300" b="1" dirty="0" smtClean="0">
                <a:solidFill>
                  <a:srgbClr val="C00000"/>
                </a:solidFill>
              </a:rPr>
              <a:t> </a:t>
            </a:r>
            <a:r>
              <a:rPr lang="en-US" altLang="zh-CN" sz="2300" b="1" dirty="0" smtClean="0">
                <a:solidFill>
                  <a:srgbClr val="C00000"/>
                </a:solidFill>
              </a:rPr>
              <a:t>of</a:t>
            </a:r>
            <a:r>
              <a:rPr lang="zh-CN" altLang="en-US" sz="2300" b="1" dirty="0" smtClean="0">
                <a:solidFill>
                  <a:srgbClr val="C00000"/>
                </a:solidFill>
              </a:rPr>
              <a:t> </a:t>
            </a:r>
            <a:r>
              <a:rPr lang="en-US" altLang="zh-CN" sz="2300" b="1" dirty="0" smtClean="0">
                <a:solidFill>
                  <a:srgbClr val="C00000"/>
                </a:solidFill>
              </a:rPr>
              <a:t>Clustering</a:t>
            </a:r>
            <a:endParaRPr lang="zh-CN" altLang="en-US" sz="2300" b="1" dirty="0" smtClean="0">
              <a:solidFill>
                <a:srgbClr val="C00000"/>
              </a:solidFill>
            </a:endParaRPr>
          </a:p>
          <a:p>
            <a:r>
              <a:rPr lang="en-US" altLang="zh-CN" sz="2400" dirty="0" smtClean="0"/>
              <a:t>Requirements,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Challenges</a:t>
            </a:r>
            <a:endParaRPr lang="zh-CN" altLang="en-US" sz="2400" dirty="0" smtClean="0"/>
          </a:p>
          <a:p>
            <a:r>
              <a:rPr lang="en-US" altLang="zh-CN" sz="2400" dirty="0" smtClean="0"/>
              <a:t>Typical</a:t>
            </a:r>
            <a:r>
              <a:rPr lang="zh-CN" altLang="en-US" sz="2400" dirty="0" smtClean="0"/>
              <a:t> </a:t>
            </a:r>
            <a:r>
              <a:rPr lang="en-US" altLang="zh-CN" sz="2400" dirty="0"/>
              <a:t>m</a:t>
            </a:r>
            <a:r>
              <a:rPr lang="en-US" altLang="zh-CN" sz="2400" dirty="0" smtClean="0"/>
              <a:t>ethodologies</a:t>
            </a:r>
            <a:endParaRPr lang="zh-CN" altLang="en-US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3403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a typeface="SimSun" panose="02010600030101010101" pitchFamily="2" charset="-122"/>
              </a:rPr>
              <a:t>Considerations for Cluster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2127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altLang="zh-CN" sz="2000" b="1" dirty="0">
                <a:solidFill>
                  <a:srgbClr val="C00000"/>
                </a:solidFill>
                <a:ea typeface="SimSun" panose="02010600030101010101" pitchFamily="2" charset="-122"/>
              </a:rPr>
              <a:t>Partitioning criteria</a:t>
            </a:r>
          </a:p>
          <a:p>
            <a:pPr lvl="1">
              <a:spcAft>
                <a:spcPts val="600"/>
              </a:spcAft>
            </a:pPr>
            <a:r>
              <a:rPr lang="en-US" altLang="zh-CN" sz="2000" dirty="0">
                <a:solidFill>
                  <a:srgbClr val="C00000"/>
                </a:solidFill>
                <a:ea typeface="SimSun" panose="02010600030101010101" pitchFamily="2" charset="-122"/>
              </a:rPr>
              <a:t>Single level vs. hierarchical partitioning (often, multi-level hierarchical partitioning is desirable, e.g., grouping topical terms</a:t>
            </a:r>
            <a:r>
              <a:rPr lang="en-US" altLang="zh-CN" sz="2000" dirty="0" smtClean="0">
                <a:solidFill>
                  <a:srgbClr val="C00000"/>
                </a:solidFill>
                <a:ea typeface="SimSun" panose="02010600030101010101" pitchFamily="2" charset="-122"/>
              </a:rPr>
              <a:t>)</a:t>
            </a:r>
            <a:endParaRPr lang="en-US" altLang="zh-CN" sz="2000" dirty="0">
              <a:solidFill>
                <a:srgbClr val="C00000"/>
              </a:solidFill>
              <a:ea typeface="SimSun" panose="02010600030101010101" pitchFamily="2" charset="-12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3984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Course</a:t>
            </a:r>
            <a:r>
              <a:rPr lang="zh-CN" altLang="en-US" dirty="0" smtClean="0"/>
              <a:t> </a:t>
            </a:r>
            <a:r>
              <a:rPr lang="en-US" altLang="zh-CN" dirty="0" smtClean="0"/>
              <a:t>Project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800" b="1" dirty="0" smtClean="0"/>
              <a:t>Data</a:t>
            </a:r>
            <a:r>
              <a:rPr lang="zh-CN" altLang="en-US" sz="2800" b="1" dirty="0" smtClean="0"/>
              <a:t> </a:t>
            </a:r>
            <a:r>
              <a:rPr lang="en-US" altLang="zh-CN" sz="2800" b="1" dirty="0" smtClean="0"/>
              <a:t>objects:</a:t>
            </a:r>
            <a:r>
              <a:rPr lang="zh-CN" altLang="en-US" sz="2800" b="1" dirty="0" smtClean="0"/>
              <a:t> </a:t>
            </a:r>
            <a:r>
              <a:rPr lang="en-US" altLang="zh-CN" sz="2800" dirty="0" smtClean="0"/>
              <a:t>papers,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authors</a:t>
            </a:r>
            <a:r>
              <a:rPr lang="zh-CN" altLang="en-US" sz="2800" dirty="0" smtClean="0"/>
              <a:t> </a:t>
            </a:r>
            <a:r>
              <a:rPr lang="mr-IN" altLang="zh-CN" sz="2800" dirty="0" smtClean="0"/>
              <a:t>…</a:t>
            </a:r>
            <a:endParaRPr lang="zh-CN" altLang="en-US" sz="2800" dirty="0" smtClean="0"/>
          </a:p>
          <a:p>
            <a:r>
              <a:rPr lang="en-US" altLang="zh-CN" sz="2800" b="1" dirty="0" smtClean="0"/>
              <a:t>Labels:</a:t>
            </a:r>
            <a:r>
              <a:rPr lang="zh-CN" altLang="en-US" sz="2800" b="1" dirty="0" smtClean="0"/>
              <a:t> </a:t>
            </a:r>
            <a:r>
              <a:rPr lang="en-US" altLang="zh-CN" sz="2800" dirty="0" smtClean="0"/>
              <a:t>conferences</a:t>
            </a:r>
            <a:endParaRPr lang="zh-CN" altLang="en-US" sz="2800" dirty="0" smtClean="0"/>
          </a:p>
          <a:p>
            <a:r>
              <a:rPr lang="en-US" altLang="zh-CN" sz="2800" b="1" dirty="0" smtClean="0"/>
              <a:t>Features:</a:t>
            </a:r>
            <a:r>
              <a:rPr lang="zh-CN" altLang="en-US" sz="2800" b="1" dirty="0" smtClean="0"/>
              <a:t> </a:t>
            </a:r>
            <a:r>
              <a:rPr lang="en-US" altLang="zh-CN" sz="2800" dirty="0" smtClean="0"/>
              <a:t>paper’s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terms,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author’s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paper’s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terms</a:t>
            </a:r>
            <a:r>
              <a:rPr lang="zh-CN" altLang="en-US" sz="2800" dirty="0" smtClean="0"/>
              <a:t> </a:t>
            </a:r>
            <a:r>
              <a:rPr lang="mr-IN" altLang="zh-CN" sz="2800" dirty="0" smtClean="0"/>
              <a:t>…</a:t>
            </a:r>
            <a:endParaRPr lang="zh-CN" altLang="en-US" sz="2800" dirty="0" smtClean="0"/>
          </a:p>
          <a:p>
            <a:r>
              <a:rPr lang="en-US" altLang="zh-CN" sz="2800" b="1" dirty="0" smtClean="0"/>
              <a:t>Models:</a:t>
            </a:r>
            <a:r>
              <a:rPr lang="zh-CN" altLang="en-US" sz="2800" b="1" dirty="0" smtClean="0"/>
              <a:t> </a:t>
            </a:r>
            <a:r>
              <a:rPr lang="en-US" altLang="zh-CN" sz="2800" dirty="0" smtClean="0"/>
              <a:t>decision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trees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(ID3,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C4.5,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CART),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naïve</a:t>
            </a:r>
            <a:r>
              <a:rPr lang="zh-CN" altLang="en-US" sz="2800" dirty="0" smtClean="0"/>
              <a:t> </a:t>
            </a:r>
            <a:r>
              <a:rPr lang="en-US" altLang="zh-CN" sz="2800" dirty="0" err="1" smtClean="0"/>
              <a:t>bayes</a:t>
            </a:r>
            <a:r>
              <a:rPr lang="en-US" altLang="zh-CN" sz="2800" dirty="0" smtClean="0"/>
              <a:t>,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support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vector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machines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(</a:t>
            </a:r>
            <a:r>
              <a:rPr lang="en-US" altLang="zh-CN" sz="2800" dirty="0" err="1" smtClean="0"/>
              <a:t>LinearSVM</a:t>
            </a:r>
            <a:r>
              <a:rPr lang="en-US" altLang="zh-CN" sz="2800" dirty="0" smtClean="0"/>
              <a:t>,</a:t>
            </a:r>
            <a:r>
              <a:rPr lang="zh-CN" altLang="en-US" sz="2800" dirty="0" smtClean="0"/>
              <a:t> </a:t>
            </a:r>
            <a:r>
              <a:rPr lang="en-US" altLang="zh-CN" sz="2800" dirty="0" err="1" smtClean="0"/>
              <a:t>KernelSVM</a:t>
            </a:r>
            <a:r>
              <a:rPr lang="en-US" altLang="zh-CN" sz="2800" dirty="0" smtClean="0"/>
              <a:t>),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neural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networks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458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Clustering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Property</a:t>
            </a:r>
            <a:r>
              <a:rPr lang="zh-CN" altLang="en-US" dirty="0" smtClean="0"/>
              <a:t> </a:t>
            </a:r>
            <a:r>
              <a:rPr lang="en-US" altLang="zh-CN" dirty="0" smtClean="0"/>
              <a:t>1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 smtClean="0"/>
              <a:t>Partitional</a:t>
            </a:r>
            <a:r>
              <a:rPr lang="zh-CN" altLang="en-US" dirty="0" smtClean="0"/>
              <a:t> </a:t>
            </a:r>
            <a:r>
              <a:rPr lang="en-US" altLang="zh-CN" dirty="0"/>
              <a:t>c</a:t>
            </a:r>
            <a:r>
              <a:rPr lang="en-US" altLang="zh-CN" dirty="0" smtClean="0"/>
              <a:t>lustering</a:t>
            </a:r>
            <a:endParaRPr lang="en-US" dirty="0"/>
          </a:p>
        </p:txBody>
      </p:sp>
      <p:pic>
        <p:nvPicPr>
          <p:cNvPr id="13" name="Content Placeholder 12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409885"/>
            <a:ext cx="4040188" cy="3481268"/>
          </a:xfrm>
        </p:spPr>
      </p:pic>
      <p:sp>
        <p:nvSpPr>
          <p:cNvPr id="11" name="Text Placeholder 10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altLang="zh-CN" dirty="0" smtClean="0"/>
              <a:t>Hierarchical</a:t>
            </a:r>
            <a:r>
              <a:rPr lang="zh-CN" altLang="en-US" dirty="0" smtClean="0"/>
              <a:t> </a:t>
            </a:r>
            <a:r>
              <a:rPr lang="en-US" altLang="zh-CN" dirty="0" smtClean="0"/>
              <a:t>clustering</a:t>
            </a:r>
            <a:endParaRPr lang="en-US" dirty="0"/>
          </a:p>
        </p:txBody>
      </p:sp>
      <p:pic>
        <p:nvPicPr>
          <p:cNvPr id="14" name="Content Placeholder 13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025" y="2368744"/>
            <a:ext cx="4041775" cy="3563549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2364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a typeface="SimSun" panose="02010600030101010101" pitchFamily="2" charset="-122"/>
              </a:rPr>
              <a:t>Considerations for Cluster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2127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altLang="zh-CN" sz="2000" b="1" dirty="0">
                <a:ea typeface="SimSun" panose="02010600030101010101" pitchFamily="2" charset="-122"/>
              </a:rPr>
              <a:t>Partitioning criteria</a:t>
            </a:r>
          </a:p>
          <a:p>
            <a:pPr lvl="1">
              <a:spcAft>
                <a:spcPts val="600"/>
              </a:spcAft>
            </a:pPr>
            <a:r>
              <a:rPr lang="en-US" altLang="zh-CN" sz="2000" dirty="0">
                <a:ea typeface="SimSun" panose="02010600030101010101" pitchFamily="2" charset="-122"/>
              </a:rPr>
              <a:t>Single level vs. hierarchical partitioning (often, multi-level hierarchical partitioning is desirable, e.g., grouping topical terms)</a:t>
            </a:r>
          </a:p>
          <a:p>
            <a:pPr>
              <a:spcAft>
                <a:spcPts val="600"/>
              </a:spcAft>
            </a:pPr>
            <a:r>
              <a:rPr lang="en-US" altLang="zh-CN" sz="2000" b="1" dirty="0">
                <a:solidFill>
                  <a:srgbClr val="C00000"/>
                </a:solidFill>
                <a:ea typeface="SimSun" panose="02010600030101010101" pitchFamily="2" charset="-122"/>
              </a:rPr>
              <a:t>Separation of clusters</a:t>
            </a:r>
          </a:p>
          <a:p>
            <a:pPr lvl="1">
              <a:spcAft>
                <a:spcPts val="600"/>
              </a:spcAft>
            </a:pPr>
            <a:r>
              <a:rPr lang="en-US" altLang="zh-CN" sz="2000" dirty="0">
                <a:solidFill>
                  <a:srgbClr val="C00000"/>
                </a:solidFill>
                <a:ea typeface="SimSun" panose="02010600030101010101" pitchFamily="2" charset="-122"/>
              </a:rPr>
              <a:t>Exclusive (e.g., one customer belongs to only one region) vs. non-exclusive (e.g., one document may belong to more than one class</a:t>
            </a:r>
            <a:r>
              <a:rPr lang="en-US" altLang="zh-CN" sz="2000" dirty="0" smtClean="0">
                <a:solidFill>
                  <a:srgbClr val="C00000"/>
                </a:solidFill>
                <a:ea typeface="SimSun" panose="02010600030101010101" pitchFamily="2" charset="-122"/>
              </a:rPr>
              <a:t>)</a:t>
            </a:r>
            <a:endParaRPr lang="en-US" altLang="zh-CN" sz="2000" dirty="0">
              <a:solidFill>
                <a:srgbClr val="C00000"/>
              </a:solidFill>
              <a:ea typeface="SimSun" panose="02010600030101010101" pitchFamily="2" charset="-12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0838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Clustering</a:t>
            </a:r>
            <a:r>
              <a:rPr lang="zh-CN" altLang="en-US" dirty="0"/>
              <a:t> </a:t>
            </a:r>
            <a:r>
              <a:rPr lang="en-US" altLang="zh-CN" dirty="0"/>
              <a:t>Property</a:t>
            </a:r>
            <a:r>
              <a:rPr lang="zh-CN" altLang="en-US" dirty="0"/>
              <a:t> </a:t>
            </a:r>
            <a:r>
              <a:rPr lang="en-US" altLang="zh-CN" dirty="0" smtClean="0"/>
              <a:t>2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Exclusive</a:t>
            </a:r>
            <a:r>
              <a:rPr lang="zh-CN" altLang="en-US" dirty="0" smtClean="0"/>
              <a:t> </a:t>
            </a:r>
            <a:r>
              <a:rPr lang="en-US" altLang="zh-CN" dirty="0" smtClean="0"/>
              <a:t>clustering</a:t>
            </a:r>
            <a:endParaRPr lang="en-US" dirty="0"/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427255"/>
            <a:ext cx="4040188" cy="3446527"/>
          </a:xfrm>
        </p:spPr>
      </p:pic>
      <p:sp>
        <p:nvSpPr>
          <p:cNvPr id="11" name="Text Placeholder 10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altLang="zh-CN" dirty="0" smtClean="0"/>
              <a:t>Overlapping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clustering</a:t>
            </a:r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025" y="2517959"/>
            <a:ext cx="4041775" cy="326512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974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a typeface="SimSun" panose="02010600030101010101" pitchFamily="2" charset="-122"/>
              </a:rPr>
              <a:t>Considerations for Cluster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2127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altLang="zh-CN" sz="2000" b="1" dirty="0">
                <a:ea typeface="SimSun" panose="02010600030101010101" pitchFamily="2" charset="-122"/>
              </a:rPr>
              <a:t>Partitioning criteria</a:t>
            </a:r>
          </a:p>
          <a:p>
            <a:pPr lvl="1">
              <a:spcAft>
                <a:spcPts val="600"/>
              </a:spcAft>
            </a:pPr>
            <a:r>
              <a:rPr lang="en-US" altLang="zh-CN" sz="2000" dirty="0">
                <a:ea typeface="SimSun" panose="02010600030101010101" pitchFamily="2" charset="-122"/>
              </a:rPr>
              <a:t>Single level vs. hierarchical partitioning (often, multi-level hierarchical partitioning is desirable, e.g., grouping topical terms)</a:t>
            </a:r>
          </a:p>
          <a:p>
            <a:pPr>
              <a:spcAft>
                <a:spcPts val="600"/>
              </a:spcAft>
            </a:pPr>
            <a:r>
              <a:rPr lang="en-US" altLang="zh-CN" sz="2000" b="1" dirty="0">
                <a:ea typeface="SimSun" panose="02010600030101010101" pitchFamily="2" charset="-122"/>
              </a:rPr>
              <a:t>Separation of clusters</a:t>
            </a:r>
          </a:p>
          <a:p>
            <a:pPr lvl="1">
              <a:spcAft>
                <a:spcPts val="600"/>
              </a:spcAft>
            </a:pPr>
            <a:r>
              <a:rPr lang="en-US" altLang="zh-CN" sz="2000" dirty="0">
                <a:ea typeface="SimSun" panose="02010600030101010101" pitchFamily="2" charset="-122"/>
              </a:rPr>
              <a:t>Exclusive (e.g., one customer belongs to only one region) vs. non-exclusive (e.g., one document may belong to more than one class)</a:t>
            </a:r>
          </a:p>
          <a:p>
            <a:pPr>
              <a:spcAft>
                <a:spcPts val="600"/>
              </a:spcAft>
            </a:pPr>
            <a:r>
              <a:rPr lang="en-US" altLang="zh-CN" sz="2000" b="1" dirty="0" smtClean="0">
                <a:solidFill>
                  <a:srgbClr val="C00000"/>
                </a:solidFill>
                <a:ea typeface="SimSun" panose="02010600030101010101" pitchFamily="2" charset="-122"/>
              </a:rPr>
              <a:t>Outlier</a:t>
            </a:r>
            <a:r>
              <a:rPr lang="zh-CN" altLang="en-US" sz="2000" b="1" dirty="0" smtClean="0">
                <a:solidFill>
                  <a:srgbClr val="C00000"/>
                </a:solidFill>
                <a:ea typeface="SimSun" panose="02010600030101010101" pitchFamily="2" charset="-122"/>
              </a:rPr>
              <a:t> </a:t>
            </a:r>
            <a:r>
              <a:rPr lang="en-US" altLang="zh-CN" sz="2000" b="1" dirty="0" smtClean="0">
                <a:solidFill>
                  <a:srgbClr val="C00000"/>
                </a:solidFill>
                <a:ea typeface="SimSun" panose="02010600030101010101" pitchFamily="2" charset="-122"/>
              </a:rPr>
              <a:t>vs.</a:t>
            </a:r>
            <a:r>
              <a:rPr lang="zh-CN" altLang="en-US" sz="2000" b="1" dirty="0" smtClean="0">
                <a:solidFill>
                  <a:srgbClr val="C00000"/>
                </a:solidFill>
                <a:ea typeface="SimSun" panose="02010600030101010101" pitchFamily="2" charset="-122"/>
              </a:rPr>
              <a:t> </a:t>
            </a:r>
            <a:r>
              <a:rPr lang="en-US" altLang="zh-CN" sz="2000" b="1" dirty="0" smtClean="0">
                <a:solidFill>
                  <a:srgbClr val="C00000"/>
                </a:solidFill>
                <a:ea typeface="SimSun" panose="02010600030101010101" pitchFamily="2" charset="-122"/>
              </a:rPr>
              <a:t>Cluster</a:t>
            </a:r>
            <a:endParaRPr lang="zh-CN" altLang="en-US" sz="2000" b="1" dirty="0">
              <a:solidFill>
                <a:srgbClr val="C00000"/>
              </a:solidFill>
              <a:ea typeface="SimSun" panose="02010600030101010101" pitchFamily="2" charset="-122"/>
            </a:endParaRPr>
          </a:p>
          <a:p>
            <a:pPr lvl="1">
              <a:spcAft>
                <a:spcPts val="600"/>
              </a:spcAft>
            </a:pPr>
            <a:r>
              <a:rPr lang="en-US" altLang="zh-CN" sz="2000" dirty="0" smtClean="0">
                <a:solidFill>
                  <a:srgbClr val="C00000"/>
                </a:solidFill>
                <a:ea typeface="SimSun" panose="02010600030101010101" pitchFamily="2" charset="-122"/>
              </a:rPr>
              <a:t>Complete</a:t>
            </a:r>
            <a:r>
              <a:rPr lang="zh-CN" altLang="en-US" sz="2000" dirty="0" smtClean="0">
                <a:solidFill>
                  <a:srgbClr val="C00000"/>
                </a:solidFill>
                <a:ea typeface="SimSun" panose="02010600030101010101" pitchFamily="2" charset="-122"/>
              </a:rPr>
              <a:t> </a:t>
            </a:r>
            <a:r>
              <a:rPr lang="en-US" altLang="zh-CN" sz="2000" dirty="0" smtClean="0">
                <a:solidFill>
                  <a:srgbClr val="C00000"/>
                </a:solidFill>
                <a:ea typeface="SimSun" panose="02010600030101010101" pitchFamily="2" charset="-122"/>
              </a:rPr>
              <a:t>(e.g.,</a:t>
            </a:r>
            <a:r>
              <a:rPr lang="zh-CN" altLang="en-US" sz="2000" dirty="0" smtClean="0">
                <a:solidFill>
                  <a:srgbClr val="C00000"/>
                </a:solidFill>
                <a:ea typeface="SimSun" panose="02010600030101010101" pitchFamily="2" charset="-122"/>
              </a:rPr>
              <a:t> </a:t>
            </a:r>
            <a:r>
              <a:rPr lang="en-US" altLang="zh-CN" sz="2000" dirty="0" smtClean="0">
                <a:solidFill>
                  <a:srgbClr val="C00000"/>
                </a:solidFill>
                <a:ea typeface="SimSun" panose="02010600030101010101" pitchFamily="2" charset="-122"/>
              </a:rPr>
              <a:t>every</a:t>
            </a:r>
            <a:r>
              <a:rPr lang="zh-CN" altLang="en-US" sz="2000" dirty="0" smtClean="0">
                <a:solidFill>
                  <a:srgbClr val="C00000"/>
                </a:solidFill>
                <a:ea typeface="SimSun" panose="02010600030101010101" pitchFamily="2" charset="-122"/>
              </a:rPr>
              <a:t> </a:t>
            </a:r>
            <a:r>
              <a:rPr lang="en-US" altLang="zh-CN" sz="2000" dirty="0" smtClean="0">
                <a:solidFill>
                  <a:srgbClr val="C00000"/>
                </a:solidFill>
                <a:ea typeface="SimSun" panose="02010600030101010101" pitchFamily="2" charset="-122"/>
              </a:rPr>
              <a:t>item</a:t>
            </a:r>
            <a:r>
              <a:rPr lang="zh-CN" altLang="en-US" sz="2000" dirty="0" smtClean="0">
                <a:solidFill>
                  <a:srgbClr val="C00000"/>
                </a:solidFill>
                <a:ea typeface="SimSun" panose="02010600030101010101" pitchFamily="2" charset="-122"/>
              </a:rPr>
              <a:t> </a:t>
            </a:r>
            <a:r>
              <a:rPr lang="en-US" altLang="zh-CN" sz="2000" dirty="0" smtClean="0">
                <a:solidFill>
                  <a:srgbClr val="C00000"/>
                </a:solidFill>
                <a:ea typeface="SimSun" panose="02010600030101010101" pitchFamily="2" charset="-122"/>
              </a:rPr>
              <a:t>has</a:t>
            </a:r>
            <a:r>
              <a:rPr lang="zh-CN" altLang="en-US" sz="2000" dirty="0" smtClean="0">
                <a:solidFill>
                  <a:srgbClr val="C00000"/>
                </a:solidFill>
                <a:ea typeface="SimSun" panose="02010600030101010101" pitchFamily="2" charset="-122"/>
              </a:rPr>
              <a:t> </a:t>
            </a:r>
            <a:r>
              <a:rPr lang="en-US" altLang="zh-CN" sz="2000" dirty="0" smtClean="0">
                <a:solidFill>
                  <a:srgbClr val="C00000"/>
                </a:solidFill>
                <a:ea typeface="SimSun" panose="02010600030101010101" pitchFamily="2" charset="-122"/>
              </a:rPr>
              <a:t>one</a:t>
            </a:r>
            <a:r>
              <a:rPr lang="zh-CN" altLang="en-US" sz="2000" dirty="0" smtClean="0">
                <a:solidFill>
                  <a:srgbClr val="C00000"/>
                </a:solidFill>
                <a:ea typeface="SimSun" panose="02010600030101010101" pitchFamily="2" charset="-122"/>
              </a:rPr>
              <a:t> </a:t>
            </a:r>
            <a:r>
              <a:rPr lang="en-US" altLang="zh-CN" sz="2000" dirty="0" smtClean="0">
                <a:solidFill>
                  <a:srgbClr val="C00000"/>
                </a:solidFill>
                <a:ea typeface="SimSun" panose="02010600030101010101" pitchFamily="2" charset="-122"/>
              </a:rPr>
              <a:t>cluster) </a:t>
            </a:r>
            <a:r>
              <a:rPr lang="en-US" altLang="zh-CN" sz="2000" dirty="0">
                <a:solidFill>
                  <a:srgbClr val="C00000"/>
                </a:solidFill>
                <a:ea typeface="SimSun" panose="02010600030101010101" pitchFamily="2" charset="-122"/>
              </a:rPr>
              <a:t>vs. </a:t>
            </a:r>
            <a:r>
              <a:rPr lang="en-US" altLang="zh-CN" sz="2000" dirty="0" smtClean="0">
                <a:solidFill>
                  <a:srgbClr val="C00000"/>
                </a:solidFill>
                <a:ea typeface="SimSun" panose="02010600030101010101" pitchFamily="2" charset="-122"/>
              </a:rPr>
              <a:t>partial </a:t>
            </a:r>
            <a:r>
              <a:rPr lang="en-US" altLang="zh-CN" sz="2000" dirty="0">
                <a:solidFill>
                  <a:srgbClr val="C00000"/>
                </a:solidFill>
                <a:ea typeface="SimSun" panose="02010600030101010101" pitchFamily="2" charset="-122"/>
              </a:rPr>
              <a:t>(e.g</a:t>
            </a:r>
            <a:r>
              <a:rPr lang="en-US" altLang="zh-CN" sz="2000" dirty="0" smtClean="0">
                <a:solidFill>
                  <a:srgbClr val="C00000"/>
                </a:solidFill>
                <a:ea typeface="SimSun" panose="02010600030101010101" pitchFamily="2" charset="-122"/>
              </a:rPr>
              <a:t>.,</a:t>
            </a:r>
            <a:r>
              <a:rPr lang="zh-CN" altLang="en-US" sz="2000" dirty="0" smtClean="0">
                <a:solidFill>
                  <a:srgbClr val="C00000"/>
                </a:solidFill>
                <a:ea typeface="SimSun" panose="02010600030101010101" pitchFamily="2" charset="-122"/>
              </a:rPr>
              <a:t> </a:t>
            </a:r>
            <a:r>
              <a:rPr lang="en-US" altLang="zh-CN" sz="2000" dirty="0" smtClean="0">
                <a:solidFill>
                  <a:srgbClr val="C00000"/>
                </a:solidFill>
                <a:ea typeface="SimSun" panose="02010600030101010101" pitchFamily="2" charset="-122"/>
              </a:rPr>
              <a:t>one</a:t>
            </a:r>
            <a:r>
              <a:rPr lang="zh-CN" altLang="en-US" sz="2000" dirty="0" smtClean="0">
                <a:solidFill>
                  <a:srgbClr val="C00000"/>
                </a:solidFill>
                <a:ea typeface="SimSun" panose="02010600030101010101" pitchFamily="2" charset="-122"/>
              </a:rPr>
              <a:t> </a:t>
            </a:r>
            <a:r>
              <a:rPr lang="en-US" altLang="zh-CN" sz="2000" dirty="0" smtClean="0">
                <a:solidFill>
                  <a:srgbClr val="C00000"/>
                </a:solidFill>
                <a:ea typeface="SimSun" panose="02010600030101010101" pitchFamily="2" charset="-122"/>
              </a:rPr>
              <a:t>item</a:t>
            </a:r>
            <a:r>
              <a:rPr lang="zh-CN" altLang="en-US" sz="2000" dirty="0" smtClean="0">
                <a:solidFill>
                  <a:srgbClr val="C00000"/>
                </a:solidFill>
                <a:ea typeface="SimSun" panose="02010600030101010101" pitchFamily="2" charset="-122"/>
              </a:rPr>
              <a:t> </a:t>
            </a:r>
            <a:r>
              <a:rPr lang="en-US" altLang="zh-CN" sz="2000" dirty="0" smtClean="0">
                <a:solidFill>
                  <a:srgbClr val="C00000"/>
                </a:solidFill>
                <a:ea typeface="SimSun" panose="02010600030101010101" pitchFamily="2" charset="-122"/>
              </a:rPr>
              <a:t>may</a:t>
            </a:r>
            <a:r>
              <a:rPr lang="zh-CN" altLang="en-US" sz="2000" dirty="0" smtClean="0">
                <a:solidFill>
                  <a:srgbClr val="C00000"/>
                </a:solidFill>
                <a:ea typeface="SimSun" panose="02010600030101010101" pitchFamily="2" charset="-122"/>
              </a:rPr>
              <a:t> </a:t>
            </a:r>
            <a:r>
              <a:rPr lang="en-US" altLang="zh-CN" sz="2000" dirty="0" smtClean="0">
                <a:solidFill>
                  <a:srgbClr val="C00000"/>
                </a:solidFill>
                <a:ea typeface="SimSun" panose="02010600030101010101" pitchFamily="2" charset="-122"/>
              </a:rPr>
              <a:t>not</a:t>
            </a:r>
            <a:r>
              <a:rPr lang="zh-CN" altLang="en-US" sz="2000" dirty="0" smtClean="0">
                <a:solidFill>
                  <a:srgbClr val="C00000"/>
                </a:solidFill>
                <a:ea typeface="SimSun" panose="02010600030101010101" pitchFamily="2" charset="-122"/>
              </a:rPr>
              <a:t> </a:t>
            </a:r>
            <a:r>
              <a:rPr lang="en-US" altLang="zh-CN" sz="2000" dirty="0" smtClean="0">
                <a:solidFill>
                  <a:srgbClr val="C00000"/>
                </a:solidFill>
                <a:ea typeface="SimSun" panose="02010600030101010101" pitchFamily="2" charset="-122"/>
              </a:rPr>
              <a:t>belong</a:t>
            </a:r>
            <a:r>
              <a:rPr lang="zh-CN" altLang="en-US" sz="2000" dirty="0" smtClean="0">
                <a:solidFill>
                  <a:srgbClr val="C00000"/>
                </a:solidFill>
                <a:ea typeface="SimSun" panose="02010600030101010101" pitchFamily="2" charset="-122"/>
              </a:rPr>
              <a:t> </a:t>
            </a:r>
            <a:r>
              <a:rPr lang="en-US" altLang="zh-CN" sz="2000" dirty="0" smtClean="0">
                <a:solidFill>
                  <a:srgbClr val="C00000"/>
                </a:solidFill>
                <a:ea typeface="SimSun" panose="02010600030101010101" pitchFamily="2" charset="-122"/>
              </a:rPr>
              <a:t>to</a:t>
            </a:r>
            <a:r>
              <a:rPr lang="zh-CN" altLang="en-US" sz="2000" dirty="0" smtClean="0">
                <a:solidFill>
                  <a:srgbClr val="C00000"/>
                </a:solidFill>
                <a:ea typeface="SimSun" panose="02010600030101010101" pitchFamily="2" charset="-122"/>
              </a:rPr>
              <a:t> </a:t>
            </a:r>
            <a:r>
              <a:rPr lang="en-US" altLang="zh-CN" sz="2000" dirty="0" smtClean="0">
                <a:solidFill>
                  <a:srgbClr val="C00000"/>
                </a:solidFill>
                <a:ea typeface="SimSun" panose="02010600030101010101" pitchFamily="2" charset="-122"/>
              </a:rPr>
              <a:t>any</a:t>
            </a:r>
            <a:r>
              <a:rPr lang="zh-CN" altLang="en-US" sz="2000" dirty="0" smtClean="0">
                <a:solidFill>
                  <a:srgbClr val="C00000"/>
                </a:solidFill>
                <a:ea typeface="SimSun" panose="02010600030101010101" pitchFamily="2" charset="-122"/>
              </a:rPr>
              <a:t> </a:t>
            </a:r>
            <a:r>
              <a:rPr lang="en-US" altLang="zh-CN" sz="2000" dirty="0" smtClean="0">
                <a:solidFill>
                  <a:srgbClr val="C00000"/>
                </a:solidFill>
                <a:ea typeface="SimSun" panose="02010600030101010101" pitchFamily="2" charset="-122"/>
              </a:rPr>
              <a:t>cluster)</a:t>
            </a:r>
            <a:endParaRPr lang="en-US" altLang="zh-CN" sz="2000" dirty="0">
              <a:solidFill>
                <a:srgbClr val="C00000"/>
              </a:solidFill>
              <a:ea typeface="SimSun" panose="02010600030101010101" pitchFamily="2" charset="-122"/>
            </a:endParaRPr>
          </a:p>
          <a:p>
            <a:pPr>
              <a:spcAft>
                <a:spcPts val="600"/>
              </a:spcAft>
            </a:pPr>
            <a:endParaRPr lang="zh-CN" altLang="en-US" sz="2000" b="1" dirty="0" smtClean="0">
              <a:solidFill>
                <a:srgbClr val="C00000"/>
              </a:solidFill>
              <a:ea typeface="SimSun" panose="02010600030101010101" pitchFamily="2" charset="-12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005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Clustering</a:t>
            </a:r>
            <a:r>
              <a:rPr lang="zh-CN" altLang="en-US" dirty="0"/>
              <a:t> </a:t>
            </a:r>
            <a:r>
              <a:rPr lang="en-US" altLang="zh-CN" dirty="0"/>
              <a:t>Property</a:t>
            </a:r>
            <a:r>
              <a:rPr lang="zh-CN" altLang="en-US" dirty="0"/>
              <a:t> </a:t>
            </a:r>
            <a:r>
              <a:rPr lang="en-US" altLang="zh-CN" dirty="0" smtClean="0"/>
              <a:t>3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Complete</a:t>
            </a:r>
            <a:r>
              <a:rPr lang="zh-CN" altLang="en-US" dirty="0" smtClean="0"/>
              <a:t> </a:t>
            </a:r>
            <a:r>
              <a:rPr lang="en-US" altLang="zh-CN" dirty="0" smtClean="0"/>
              <a:t>clustering</a:t>
            </a:r>
            <a:endParaRPr lang="en-US" dirty="0"/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629599"/>
            <a:ext cx="4040188" cy="3041840"/>
          </a:xfrm>
        </p:spPr>
      </p:pic>
      <p:sp>
        <p:nvSpPr>
          <p:cNvPr id="11" name="Text Placeholder 10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altLang="zh-CN" dirty="0" smtClean="0"/>
              <a:t>Partial</a:t>
            </a:r>
            <a:r>
              <a:rPr lang="zh-CN" altLang="en-US" dirty="0" smtClean="0"/>
              <a:t> </a:t>
            </a:r>
            <a:r>
              <a:rPr lang="en-US" altLang="zh-CN" dirty="0" smtClean="0"/>
              <a:t>clustering</a:t>
            </a:r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025" y="2666430"/>
            <a:ext cx="4041775" cy="2968178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2642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Considerations</a:t>
            </a:r>
            <a:r>
              <a:rPr lang="zh-CN" altLang="en-US" dirty="0" smtClean="0"/>
              <a:t> </a:t>
            </a:r>
            <a:r>
              <a:rPr lang="zh-CN" altLang="en-US" sz="3100" dirty="0" smtClean="0">
                <a:sym typeface="Wingdings"/>
              </a:rPr>
              <a:t> </a:t>
            </a:r>
            <a:r>
              <a:rPr lang="en-US" altLang="zh-CN" dirty="0" smtClean="0"/>
              <a:t>Cluster</a:t>
            </a:r>
            <a:r>
              <a:rPr lang="zh-CN" altLang="en-US" dirty="0" smtClean="0"/>
              <a:t> </a:t>
            </a:r>
            <a:r>
              <a:rPr lang="en-US" altLang="zh-CN" dirty="0" smtClean="0"/>
              <a:t>Properties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 err="1" smtClean="0"/>
              <a:t>Partitional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Clustering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vs.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Hierarchical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Clustering</a:t>
            </a:r>
            <a:endParaRPr lang="zh-CN" altLang="en-US" sz="2800" dirty="0" smtClean="0"/>
          </a:p>
          <a:p>
            <a:r>
              <a:rPr lang="en-US" altLang="zh-CN" sz="2800" dirty="0" smtClean="0"/>
              <a:t>Exclusive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Clustering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vs.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Overlapping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Clustering</a:t>
            </a:r>
            <a:endParaRPr lang="zh-CN" altLang="en-US" sz="2800" dirty="0" smtClean="0"/>
          </a:p>
          <a:p>
            <a:r>
              <a:rPr lang="en-US" altLang="zh-CN" sz="2800" dirty="0" smtClean="0"/>
              <a:t>Complete</a:t>
            </a:r>
            <a:r>
              <a:rPr lang="zh-CN" altLang="en-US" sz="2800" dirty="0" smtClean="0"/>
              <a:t> </a:t>
            </a:r>
            <a:r>
              <a:rPr lang="en-US" altLang="zh-CN" sz="2800" dirty="0"/>
              <a:t>C</a:t>
            </a:r>
            <a:r>
              <a:rPr lang="en-US" altLang="zh-CN" sz="2800" dirty="0" smtClean="0"/>
              <a:t>lustering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vs.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Partial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Clustering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25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807501" y="4422099"/>
            <a:ext cx="1156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</a:t>
            </a:r>
            <a:r>
              <a:rPr lang="en-US" altLang="zh-CN" dirty="0" smtClean="0"/>
              <a:t>lustering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022772" y="3493849"/>
            <a:ext cx="2167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 smtClean="0"/>
              <a:t>P</a:t>
            </a:r>
            <a:r>
              <a:rPr lang="en-US" altLang="zh-CN" smtClean="0"/>
              <a:t>artitional</a:t>
            </a:r>
            <a:r>
              <a:rPr lang="zh-CN" altLang="en-US" dirty="0" smtClean="0"/>
              <a:t> </a:t>
            </a:r>
            <a:r>
              <a:rPr lang="en-US" altLang="zh-CN" dirty="0" smtClean="0"/>
              <a:t>clustering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301753" y="3160422"/>
            <a:ext cx="23022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mtClean="0"/>
              <a:t>Hierarchical</a:t>
            </a:r>
            <a:r>
              <a:rPr lang="zh-CN" altLang="en-US" dirty="0" smtClean="0"/>
              <a:t> </a:t>
            </a:r>
            <a:r>
              <a:rPr lang="en-US" altLang="zh-CN" dirty="0" smtClean="0"/>
              <a:t>clustering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57200" y="5387498"/>
            <a:ext cx="2042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Exclusive</a:t>
            </a:r>
            <a:r>
              <a:rPr lang="zh-CN" altLang="en-US" dirty="0" smtClean="0"/>
              <a:t> </a:t>
            </a:r>
            <a:r>
              <a:rPr lang="en-US" altLang="zh-CN" dirty="0" smtClean="0"/>
              <a:t>clustering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499747" y="5871925"/>
            <a:ext cx="2342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Overlapping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clustering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603986" y="5092954"/>
            <a:ext cx="21034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mtClean="0"/>
              <a:t>Complete</a:t>
            </a:r>
            <a:r>
              <a:rPr lang="zh-CN" altLang="en-US" dirty="0" smtClean="0"/>
              <a:t> </a:t>
            </a:r>
            <a:r>
              <a:rPr lang="en-US" altLang="zh-CN" dirty="0" smtClean="0"/>
              <a:t>clustering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400963" y="4237433"/>
            <a:ext cx="1789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Partial</a:t>
            </a:r>
            <a:r>
              <a:rPr lang="zh-CN" altLang="en-US" dirty="0" smtClean="0"/>
              <a:t> </a:t>
            </a:r>
            <a:r>
              <a:rPr lang="en-US" altLang="zh-CN" dirty="0" smtClean="0"/>
              <a:t>clustering</a:t>
            </a:r>
            <a:endParaRPr lang="en-US" dirty="0"/>
          </a:p>
        </p:txBody>
      </p:sp>
      <p:cxnSp>
        <p:nvCxnSpPr>
          <p:cNvPr id="13" name="Straight Connector 12"/>
          <p:cNvCxnSpPr/>
          <p:nvPr/>
        </p:nvCxnSpPr>
        <p:spPr>
          <a:xfrm>
            <a:off x="2608289" y="3863181"/>
            <a:ext cx="1244183" cy="558918"/>
          </a:xfrm>
          <a:prstGeom prst="line">
            <a:avLst/>
          </a:prstGeom>
          <a:ln>
            <a:solidFill>
              <a:srgbClr val="C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>
            <a:off x="4049538" y="3492441"/>
            <a:ext cx="57768" cy="873055"/>
          </a:xfrm>
          <a:prstGeom prst="line">
            <a:avLst/>
          </a:prstGeom>
          <a:ln>
            <a:solidFill>
              <a:srgbClr val="C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2499748" y="4791431"/>
            <a:ext cx="1437375" cy="596067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H="1">
            <a:off x="3807502" y="4791431"/>
            <a:ext cx="299804" cy="1080494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4842055" y="4798058"/>
            <a:ext cx="867538" cy="362705"/>
          </a:xfrm>
          <a:prstGeom prst="line">
            <a:avLst/>
          </a:prstGeom>
          <a:ln>
            <a:solidFill>
              <a:schemeClr val="accent4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4948597" y="4582861"/>
            <a:ext cx="1437376" cy="38894"/>
          </a:xfrm>
          <a:prstGeom prst="line">
            <a:avLst/>
          </a:prstGeom>
          <a:ln>
            <a:solidFill>
              <a:schemeClr val="accent4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00141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a typeface="SimSun" panose="02010600030101010101" pitchFamily="2" charset="-122"/>
              </a:rPr>
              <a:t>Considerations for Cluster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21275"/>
          </a:xfrm>
        </p:spPr>
        <p:txBody>
          <a:bodyPr>
            <a:noAutofit/>
          </a:bodyPr>
          <a:lstStyle/>
          <a:p>
            <a:pPr>
              <a:spcAft>
                <a:spcPts val="600"/>
              </a:spcAft>
            </a:pPr>
            <a:r>
              <a:rPr lang="en-US" altLang="zh-CN" sz="2000" b="1" dirty="0">
                <a:ea typeface="SimSun" panose="02010600030101010101" pitchFamily="2" charset="-122"/>
              </a:rPr>
              <a:t>Partitioning criteria</a:t>
            </a:r>
          </a:p>
          <a:p>
            <a:pPr lvl="1">
              <a:spcAft>
                <a:spcPts val="600"/>
              </a:spcAft>
            </a:pPr>
            <a:r>
              <a:rPr lang="en-US" altLang="zh-CN" sz="2000" dirty="0">
                <a:ea typeface="SimSun" panose="02010600030101010101" pitchFamily="2" charset="-122"/>
              </a:rPr>
              <a:t>Single level vs. hierarchical partitioning (often, multi-level hierarchical partitioning is desirable, e.g., grouping topical terms)</a:t>
            </a:r>
          </a:p>
          <a:p>
            <a:pPr>
              <a:spcAft>
                <a:spcPts val="600"/>
              </a:spcAft>
            </a:pPr>
            <a:r>
              <a:rPr lang="en-US" altLang="zh-CN" sz="2000" b="1" dirty="0">
                <a:ea typeface="SimSun" panose="02010600030101010101" pitchFamily="2" charset="-122"/>
              </a:rPr>
              <a:t>Separation of clusters</a:t>
            </a:r>
          </a:p>
          <a:p>
            <a:pPr lvl="1">
              <a:spcAft>
                <a:spcPts val="600"/>
              </a:spcAft>
            </a:pPr>
            <a:r>
              <a:rPr lang="en-US" altLang="zh-CN" sz="2000" dirty="0">
                <a:ea typeface="SimSun" panose="02010600030101010101" pitchFamily="2" charset="-122"/>
              </a:rPr>
              <a:t>Exclusive (e.g., one customer belongs to only one region) vs. non-exclusive (e.g., one document may belong to more than one class)</a:t>
            </a:r>
          </a:p>
          <a:p>
            <a:pPr>
              <a:spcAft>
                <a:spcPts val="600"/>
              </a:spcAft>
            </a:pPr>
            <a:r>
              <a:rPr lang="en-US" altLang="zh-CN" sz="2000" b="1" dirty="0">
                <a:ea typeface="SimSun" panose="02010600030101010101" pitchFamily="2" charset="-122"/>
              </a:rPr>
              <a:t>Outlier</a:t>
            </a:r>
            <a:r>
              <a:rPr lang="zh-CN" altLang="en-US" sz="2000" b="1" dirty="0">
                <a:ea typeface="SimSun" panose="02010600030101010101" pitchFamily="2" charset="-122"/>
              </a:rPr>
              <a:t> </a:t>
            </a:r>
            <a:r>
              <a:rPr lang="en-US" altLang="zh-CN" sz="2000" b="1" dirty="0">
                <a:ea typeface="SimSun" panose="02010600030101010101" pitchFamily="2" charset="-122"/>
              </a:rPr>
              <a:t>vs.</a:t>
            </a:r>
            <a:r>
              <a:rPr lang="zh-CN" altLang="en-US" sz="2000" b="1" dirty="0">
                <a:ea typeface="SimSun" panose="02010600030101010101" pitchFamily="2" charset="-122"/>
              </a:rPr>
              <a:t> </a:t>
            </a:r>
            <a:r>
              <a:rPr lang="en-US" altLang="zh-CN" sz="2000" b="1" dirty="0">
                <a:ea typeface="SimSun" panose="02010600030101010101" pitchFamily="2" charset="-122"/>
              </a:rPr>
              <a:t>Cluster</a:t>
            </a:r>
            <a:endParaRPr lang="zh-CN" altLang="en-US" sz="2000" b="1" dirty="0">
              <a:ea typeface="SimSun" panose="02010600030101010101" pitchFamily="2" charset="-122"/>
            </a:endParaRPr>
          </a:p>
          <a:p>
            <a:pPr>
              <a:spcAft>
                <a:spcPts val="600"/>
              </a:spcAft>
            </a:pPr>
            <a:r>
              <a:rPr lang="en-US" altLang="zh-CN" sz="2000" b="1" dirty="0" smtClean="0">
                <a:solidFill>
                  <a:srgbClr val="C00000"/>
                </a:solidFill>
                <a:ea typeface="SimSun" panose="02010600030101010101" pitchFamily="2" charset="-122"/>
              </a:rPr>
              <a:t>Similarity </a:t>
            </a:r>
            <a:r>
              <a:rPr lang="en-US" altLang="zh-CN" sz="2000" b="1" dirty="0">
                <a:solidFill>
                  <a:srgbClr val="C00000"/>
                </a:solidFill>
                <a:ea typeface="SimSun" panose="02010600030101010101" pitchFamily="2" charset="-122"/>
              </a:rPr>
              <a:t>measure</a:t>
            </a:r>
          </a:p>
          <a:p>
            <a:pPr lvl="1">
              <a:spcAft>
                <a:spcPts val="600"/>
              </a:spcAft>
            </a:pPr>
            <a:r>
              <a:rPr lang="en-US" altLang="zh-CN" sz="2000" dirty="0">
                <a:solidFill>
                  <a:srgbClr val="C00000"/>
                </a:solidFill>
                <a:ea typeface="SimSun" panose="02010600030101010101" pitchFamily="2" charset="-122"/>
              </a:rPr>
              <a:t>Distance-based (e.g., Euclidean, road network, vector)  vs. connectivity-based (e.g., density or contiguity)</a:t>
            </a:r>
          </a:p>
          <a:p>
            <a:pPr>
              <a:spcAft>
                <a:spcPts val="600"/>
              </a:spcAft>
            </a:pPr>
            <a:r>
              <a:rPr lang="en-US" altLang="zh-CN" sz="2000" b="1" dirty="0">
                <a:solidFill>
                  <a:srgbClr val="C00000"/>
                </a:solidFill>
                <a:ea typeface="SimSun" panose="02010600030101010101" pitchFamily="2" charset="-122"/>
              </a:rPr>
              <a:t>Clustering space</a:t>
            </a:r>
          </a:p>
          <a:p>
            <a:pPr lvl="1">
              <a:spcAft>
                <a:spcPts val="600"/>
              </a:spcAft>
            </a:pPr>
            <a:r>
              <a:rPr lang="en-US" altLang="zh-CN" sz="2000" dirty="0">
                <a:solidFill>
                  <a:srgbClr val="C00000"/>
                </a:solidFill>
                <a:ea typeface="SimSun" panose="02010600030101010101" pitchFamily="2" charset="-122"/>
              </a:rPr>
              <a:t>Full space (often when low dimensional) vs. subspaces (often in high-dimensional clustering)</a:t>
            </a:r>
          </a:p>
          <a:p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7713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 smtClean="0"/>
              <a:t>Cluster,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Cluster</a:t>
            </a:r>
            <a:r>
              <a:rPr lang="zh-CN" altLang="en-US" sz="2400" dirty="0" smtClean="0"/>
              <a:t> </a:t>
            </a:r>
            <a:r>
              <a:rPr lang="en-US" altLang="zh-CN" sz="2400" dirty="0"/>
              <a:t>a</a:t>
            </a:r>
            <a:r>
              <a:rPr lang="en-US" altLang="zh-CN" sz="2400" dirty="0" smtClean="0"/>
              <a:t>nalysis,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Applications</a:t>
            </a:r>
            <a:endParaRPr lang="zh-CN" altLang="en-US" sz="2400" dirty="0" smtClean="0"/>
          </a:p>
          <a:p>
            <a:r>
              <a:rPr lang="en-US" altLang="zh-CN" sz="2400" dirty="0" smtClean="0"/>
              <a:t>“Good”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cluster,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Quality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function,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Similarity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measure</a:t>
            </a:r>
            <a:endParaRPr lang="zh-CN" altLang="en-US" sz="2400" dirty="0" smtClean="0"/>
          </a:p>
          <a:p>
            <a:r>
              <a:rPr lang="en-US" altLang="zh-CN" sz="2400" dirty="0" smtClean="0"/>
              <a:t>Considerations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for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Cluster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Analysis,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Properties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of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Clustering</a:t>
            </a:r>
            <a:endParaRPr lang="zh-CN" altLang="en-US" sz="2400" dirty="0" smtClean="0"/>
          </a:p>
          <a:p>
            <a:r>
              <a:rPr lang="en-US" altLang="zh-CN" sz="2400" b="1" dirty="0" smtClean="0">
                <a:solidFill>
                  <a:srgbClr val="C00000"/>
                </a:solidFill>
              </a:rPr>
              <a:t>Requirements,</a:t>
            </a:r>
            <a:r>
              <a:rPr lang="zh-CN" altLang="en-US" sz="2400" b="1" dirty="0" smtClean="0">
                <a:solidFill>
                  <a:srgbClr val="C00000"/>
                </a:solidFill>
              </a:rPr>
              <a:t> </a:t>
            </a:r>
            <a:r>
              <a:rPr lang="en-US" altLang="zh-CN" sz="2400" b="1" dirty="0" smtClean="0">
                <a:solidFill>
                  <a:srgbClr val="C00000"/>
                </a:solidFill>
              </a:rPr>
              <a:t>Challenges</a:t>
            </a:r>
            <a:endParaRPr lang="zh-CN" altLang="en-US" sz="2400" b="1" dirty="0" smtClean="0">
              <a:solidFill>
                <a:srgbClr val="C00000"/>
              </a:solidFill>
            </a:endParaRPr>
          </a:p>
          <a:p>
            <a:r>
              <a:rPr lang="en-US" altLang="zh-CN" sz="2400" dirty="0" smtClean="0"/>
              <a:t>Typical</a:t>
            </a:r>
            <a:r>
              <a:rPr lang="zh-CN" altLang="en-US" sz="2400" dirty="0" smtClean="0"/>
              <a:t> </a:t>
            </a:r>
            <a:r>
              <a:rPr lang="en-US" altLang="zh-CN" sz="2400" dirty="0"/>
              <a:t>m</a:t>
            </a:r>
            <a:r>
              <a:rPr lang="en-US" altLang="zh-CN" sz="2400" dirty="0" smtClean="0"/>
              <a:t>ethodologies</a:t>
            </a:r>
            <a:endParaRPr lang="zh-CN" altLang="en-US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3907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a typeface="SimSun" panose="02010600030101010101" pitchFamily="2" charset="-122"/>
              </a:rPr>
              <a:t>Requirements and Challenges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21275"/>
          </a:xfrm>
        </p:spPr>
        <p:txBody>
          <a:bodyPr>
            <a:normAutofit/>
          </a:bodyPr>
          <a:lstStyle/>
          <a:p>
            <a:r>
              <a:rPr lang="en-US" altLang="zh-CN" sz="2000" b="1" dirty="0">
                <a:ea typeface="SimSun" panose="02010600030101010101" pitchFamily="2" charset="-122"/>
              </a:rPr>
              <a:t>Quality</a:t>
            </a:r>
          </a:p>
          <a:p>
            <a:pPr lvl="1"/>
            <a:r>
              <a:rPr lang="en-US" altLang="zh-CN" sz="2000" dirty="0">
                <a:ea typeface="SimSun" panose="02010600030101010101" pitchFamily="2" charset="-122"/>
              </a:rPr>
              <a:t>Ability to deal with </a:t>
            </a:r>
            <a:r>
              <a:rPr lang="en-US" altLang="zh-CN" sz="2000" b="1" dirty="0">
                <a:solidFill>
                  <a:srgbClr val="C00000"/>
                </a:solidFill>
                <a:ea typeface="SimSun" panose="02010600030101010101" pitchFamily="2" charset="-122"/>
              </a:rPr>
              <a:t>different types of attributes</a:t>
            </a:r>
            <a:r>
              <a:rPr lang="en-US" altLang="zh-CN" sz="2000" dirty="0">
                <a:ea typeface="SimSun" panose="02010600030101010101" pitchFamily="2" charset="-122"/>
              </a:rPr>
              <a:t>: Numerical, categorical, text, multimedia, networks, and mixture of multiple types</a:t>
            </a:r>
          </a:p>
          <a:p>
            <a:pPr lvl="1"/>
            <a:r>
              <a:rPr lang="en-US" altLang="zh-CN" sz="2000" dirty="0">
                <a:ea typeface="SimSun" panose="02010600030101010101" pitchFamily="2" charset="-122"/>
              </a:rPr>
              <a:t>Discovery of clusters with arbitrary shape</a:t>
            </a:r>
          </a:p>
          <a:p>
            <a:pPr lvl="1"/>
            <a:r>
              <a:rPr lang="en-US" altLang="zh-CN" sz="2000" dirty="0">
                <a:ea typeface="SimSun" panose="02010600030101010101" pitchFamily="2" charset="-122"/>
              </a:rPr>
              <a:t>Ability to deal with noisy </a:t>
            </a:r>
            <a:r>
              <a:rPr lang="en-US" altLang="zh-CN" sz="2000" dirty="0" smtClean="0">
                <a:ea typeface="SimSun" panose="02010600030101010101" pitchFamily="2" charset="-122"/>
              </a:rPr>
              <a:t>data</a:t>
            </a:r>
            <a:endParaRPr lang="en-US" altLang="zh-CN" sz="2000" dirty="0">
              <a:ea typeface="SimSun" panose="02010600030101010101" pitchFamily="2" charset="-12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28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421386" y="3930004"/>
            <a:ext cx="753443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 smtClean="0">
                <a:solidFill>
                  <a:schemeClr val="accent6">
                    <a:lumMod val="75000"/>
                  </a:schemeClr>
                </a:solidFill>
                <a:ea typeface="SimSun" panose="02010600030101010101" pitchFamily="2" charset="-122"/>
              </a:rPr>
              <a:t>Q:</a:t>
            </a:r>
            <a:r>
              <a:rPr lang="zh-CN" altLang="en-US" sz="2400" b="1" dirty="0" smtClean="0">
                <a:solidFill>
                  <a:schemeClr val="accent6">
                    <a:lumMod val="75000"/>
                  </a:schemeClr>
                </a:solidFill>
                <a:ea typeface="SimSun" panose="02010600030101010101" pitchFamily="2" charset="-122"/>
              </a:rPr>
              <a:t> </a:t>
            </a:r>
            <a:r>
              <a:rPr lang="en-US" altLang="zh-CN" sz="2400" b="1" dirty="0" smtClean="0">
                <a:solidFill>
                  <a:schemeClr val="accent6">
                    <a:lumMod val="75000"/>
                  </a:schemeClr>
                </a:solidFill>
                <a:ea typeface="SimSun" panose="02010600030101010101" pitchFamily="2" charset="-122"/>
              </a:rPr>
              <a:t>List</a:t>
            </a:r>
            <a:r>
              <a:rPr lang="zh-CN" altLang="en-US" sz="2400" b="1" dirty="0" smtClean="0">
                <a:solidFill>
                  <a:schemeClr val="accent6">
                    <a:lumMod val="75000"/>
                  </a:schemeClr>
                </a:solidFill>
                <a:ea typeface="SimSun" panose="02010600030101010101" pitchFamily="2" charset="-122"/>
              </a:rPr>
              <a:t> </a:t>
            </a:r>
            <a:r>
              <a:rPr lang="en-US" altLang="zh-CN" sz="2400" b="1" dirty="0" smtClean="0">
                <a:solidFill>
                  <a:schemeClr val="accent6">
                    <a:lumMod val="75000"/>
                  </a:schemeClr>
                </a:solidFill>
                <a:ea typeface="SimSun" panose="02010600030101010101" pitchFamily="2" charset="-122"/>
              </a:rPr>
              <a:t>some</a:t>
            </a:r>
            <a:r>
              <a:rPr lang="zh-CN" altLang="en-US" sz="2400" b="1" dirty="0" smtClean="0">
                <a:solidFill>
                  <a:schemeClr val="accent6">
                    <a:lumMod val="75000"/>
                  </a:schemeClr>
                </a:solidFill>
                <a:ea typeface="SimSun" panose="02010600030101010101" pitchFamily="2" charset="-122"/>
              </a:rPr>
              <a:t> </a:t>
            </a:r>
            <a:r>
              <a:rPr lang="en-US" altLang="zh-CN" sz="2400" b="1" dirty="0" smtClean="0">
                <a:solidFill>
                  <a:schemeClr val="accent6">
                    <a:lumMod val="75000"/>
                  </a:schemeClr>
                </a:solidFill>
                <a:ea typeface="SimSun" panose="02010600030101010101" pitchFamily="2" charset="-122"/>
              </a:rPr>
              <a:t>different</a:t>
            </a:r>
            <a:r>
              <a:rPr lang="zh-CN" altLang="en-US" sz="2400" b="1" dirty="0" smtClean="0">
                <a:solidFill>
                  <a:schemeClr val="accent6">
                    <a:lumMod val="75000"/>
                  </a:schemeClr>
                </a:solidFill>
                <a:ea typeface="SimSun" panose="02010600030101010101" pitchFamily="2" charset="-122"/>
              </a:rPr>
              <a:t> </a:t>
            </a:r>
            <a:r>
              <a:rPr lang="en-US" altLang="zh-CN" sz="2400" b="1" dirty="0" smtClean="0">
                <a:solidFill>
                  <a:schemeClr val="accent6">
                    <a:lumMod val="75000"/>
                  </a:schemeClr>
                </a:solidFill>
                <a:ea typeface="SimSun" panose="02010600030101010101" pitchFamily="2" charset="-122"/>
              </a:rPr>
              <a:t>types</a:t>
            </a:r>
            <a:r>
              <a:rPr lang="zh-CN" altLang="en-US" sz="2400" b="1" dirty="0" smtClean="0">
                <a:solidFill>
                  <a:schemeClr val="accent6">
                    <a:lumMod val="75000"/>
                  </a:schemeClr>
                </a:solidFill>
                <a:ea typeface="SimSun" panose="02010600030101010101" pitchFamily="2" charset="-122"/>
              </a:rPr>
              <a:t> </a:t>
            </a:r>
            <a:r>
              <a:rPr lang="en-US" altLang="zh-CN" sz="2400" b="1" dirty="0" smtClean="0">
                <a:solidFill>
                  <a:schemeClr val="accent6">
                    <a:lumMod val="75000"/>
                  </a:schemeClr>
                </a:solidFill>
                <a:ea typeface="SimSun" panose="02010600030101010101" pitchFamily="2" charset="-122"/>
              </a:rPr>
              <a:t>of</a:t>
            </a:r>
            <a:r>
              <a:rPr lang="zh-CN" altLang="en-US" sz="2400" b="1" dirty="0" smtClean="0">
                <a:solidFill>
                  <a:schemeClr val="accent6">
                    <a:lumMod val="75000"/>
                  </a:schemeClr>
                </a:solidFill>
                <a:ea typeface="SimSun" panose="02010600030101010101" pitchFamily="2" charset="-122"/>
              </a:rPr>
              <a:t> </a:t>
            </a:r>
            <a:r>
              <a:rPr lang="en-US" altLang="zh-CN" sz="2400" b="1" dirty="0" smtClean="0">
                <a:solidFill>
                  <a:schemeClr val="accent6">
                    <a:lumMod val="75000"/>
                  </a:schemeClr>
                </a:solidFill>
                <a:ea typeface="SimSun" panose="02010600030101010101" pitchFamily="2" charset="-122"/>
              </a:rPr>
              <a:t>data</a:t>
            </a:r>
            <a:r>
              <a:rPr lang="zh-CN" altLang="en-US" sz="2400" b="1" dirty="0" smtClean="0">
                <a:solidFill>
                  <a:schemeClr val="accent6">
                    <a:lumMod val="75000"/>
                  </a:schemeClr>
                </a:solidFill>
                <a:ea typeface="SimSun" panose="02010600030101010101" pitchFamily="2" charset="-122"/>
              </a:rPr>
              <a:t> </a:t>
            </a:r>
            <a:r>
              <a:rPr lang="en-US" altLang="zh-CN" sz="2400" b="1" dirty="0" smtClean="0">
                <a:solidFill>
                  <a:schemeClr val="accent6">
                    <a:lumMod val="75000"/>
                  </a:schemeClr>
                </a:solidFill>
                <a:ea typeface="SimSun" panose="02010600030101010101" pitchFamily="2" charset="-122"/>
              </a:rPr>
              <a:t>for</a:t>
            </a:r>
            <a:r>
              <a:rPr lang="zh-CN" altLang="en-US" sz="2400" b="1" dirty="0" smtClean="0">
                <a:solidFill>
                  <a:schemeClr val="accent6">
                    <a:lumMod val="75000"/>
                  </a:schemeClr>
                </a:solidFill>
                <a:ea typeface="SimSun" panose="02010600030101010101" pitchFamily="2" charset="-122"/>
              </a:rPr>
              <a:t> </a:t>
            </a:r>
            <a:r>
              <a:rPr lang="en-US" altLang="zh-CN" sz="2400" b="1" dirty="0" smtClean="0">
                <a:solidFill>
                  <a:schemeClr val="accent6">
                    <a:lumMod val="75000"/>
                  </a:schemeClr>
                </a:solidFill>
                <a:ea typeface="SimSun" panose="02010600030101010101" pitchFamily="2" charset="-122"/>
              </a:rPr>
              <a:t>cluster</a:t>
            </a:r>
            <a:r>
              <a:rPr lang="zh-CN" altLang="en-US" sz="2400" b="1" dirty="0" smtClean="0">
                <a:solidFill>
                  <a:schemeClr val="accent6">
                    <a:lumMod val="75000"/>
                  </a:schemeClr>
                </a:solidFill>
                <a:ea typeface="SimSun" panose="02010600030101010101" pitchFamily="2" charset="-122"/>
              </a:rPr>
              <a:t> </a:t>
            </a:r>
            <a:r>
              <a:rPr lang="en-US" altLang="zh-CN" sz="2400" b="1" dirty="0" smtClean="0">
                <a:solidFill>
                  <a:schemeClr val="accent6">
                    <a:lumMod val="75000"/>
                  </a:schemeClr>
                </a:solidFill>
                <a:ea typeface="SimSun" panose="02010600030101010101" pitchFamily="2" charset="-122"/>
              </a:rPr>
              <a:t>analysis?</a:t>
            </a:r>
            <a:endParaRPr lang="en-US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3447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>
                <a:solidFill>
                  <a:prstClr val="black"/>
                </a:solidFill>
              </a:rPr>
              <a:t>Clustering Different Types of Data (I)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21275"/>
          </a:xfrm>
        </p:spPr>
        <p:txBody>
          <a:bodyPr>
            <a:normAutofit fontScale="85000" lnSpcReduction="20000"/>
          </a:bodyPr>
          <a:lstStyle/>
          <a:p>
            <a:r>
              <a:rPr lang="en-US" altLang="en-US" sz="2400" b="1" dirty="0"/>
              <a:t>Numerical data</a:t>
            </a:r>
          </a:p>
          <a:p>
            <a:pPr lvl="1"/>
            <a:r>
              <a:rPr lang="en-US" altLang="en-US" sz="2400" dirty="0"/>
              <a:t>Most earliest clustering algorithms were designed for numerical data</a:t>
            </a:r>
          </a:p>
          <a:p>
            <a:r>
              <a:rPr lang="en-US" altLang="en-US" sz="2400" b="1" dirty="0"/>
              <a:t>Categorical data </a:t>
            </a:r>
            <a:r>
              <a:rPr lang="en-US" altLang="en-US" sz="2400" dirty="0"/>
              <a:t>(including binary data)</a:t>
            </a:r>
          </a:p>
          <a:p>
            <a:pPr lvl="1"/>
            <a:r>
              <a:rPr lang="en-US" altLang="en-US" sz="2400" dirty="0"/>
              <a:t>Discrete data, no natural order (e.g., sex, race, zip-code, and market-basket) </a:t>
            </a:r>
          </a:p>
          <a:p>
            <a:r>
              <a:rPr lang="en-US" altLang="en-US" sz="2400" b="1" dirty="0"/>
              <a:t>Text data</a:t>
            </a:r>
            <a:r>
              <a:rPr lang="en-US" altLang="en-US" sz="2400" dirty="0"/>
              <a:t>:  Popular in social media, Web, and social networks</a:t>
            </a:r>
          </a:p>
          <a:p>
            <a:pPr lvl="1"/>
            <a:r>
              <a:rPr lang="en-US" altLang="en-US" sz="2400" dirty="0"/>
              <a:t>Features:  High-dimensional, sparse, value corresponding to word frequencies</a:t>
            </a:r>
          </a:p>
          <a:p>
            <a:pPr lvl="1"/>
            <a:r>
              <a:rPr lang="en-US" altLang="en-US" sz="2400" dirty="0"/>
              <a:t>Methods: </a:t>
            </a:r>
            <a:r>
              <a:rPr lang="en-US" altLang="zh-CN" sz="2400" dirty="0" smtClean="0"/>
              <a:t>Topic</a:t>
            </a:r>
            <a:r>
              <a:rPr lang="zh-CN" altLang="en-US" sz="2400" dirty="0" smtClean="0"/>
              <a:t> </a:t>
            </a:r>
            <a:r>
              <a:rPr lang="en-US" altLang="en-US" sz="2400" dirty="0" smtClean="0"/>
              <a:t>modeling</a:t>
            </a:r>
          </a:p>
          <a:p>
            <a:r>
              <a:rPr lang="en-US" altLang="zh-CN" sz="2400" b="1" dirty="0" smtClean="0">
                <a:ea typeface="SimSun" panose="02010600030101010101" pitchFamily="2" charset="-122"/>
              </a:rPr>
              <a:t>Multimedia data</a:t>
            </a:r>
            <a:r>
              <a:rPr lang="en-US" altLang="zh-CN" sz="2400" dirty="0" smtClean="0">
                <a:ea typeface="SimSun" panose="02010600030101010101" pitchFamily="2" charset="-122"/>
              </a:rPr>
              <a:t>: Image, audio, video (e.g., on Flickr, YouTube)</a:t>
            </a:r>
          </a:p>
          <a:p>
            <a:pPr lvl="1"/>
            <a:r>
              <a:rPr lang="en-US" altLang="zh-CN" sz="2400" dirty="0" smtClean="0">
                <a:ea typeface="SimSun" panose="02010600030101010101" pitchFamily="2" charset="-122"/>
              </a:rPr>
              <a:t>Multi-modal </a:t>
            </a:r>
            <a:r>
              <a:rPr lang="en-US" altLang="zh-CN" sz="2400" dirty="0">
                <a:ea typeface="SimSun" panose="02010600030101010101" pitchFamily="2" charset="-122"/>
              </a:rPr>
              <a:t>(often combined with text data)</a:t>
            </a:r>
          </a:p>
          <a:p>
            <a:pPr lvl="1"/>
            <a:r>
              <a:rPr lang="en-US" altLang="zh-CN" sz="2400" dirty="0">
                <a:ea typeface="SimSun" panose="02010600030101010101" pitchFamily="2" charset="-122"/>
              </a:rPr>
              <a:t>Contextual: Containing both behavioral and contextual attributes</a:t>
            </a:r>
          </a:p>
          <a:p>
            <a:pPr lvl="2"/>
            <a:r>
              <a:rPr lang="en-US" altLang="zh-CN" dirty="0">
                <a:ea typeface="SimSun" panose="02010600030101010101" pitchFamily="2" charset="-122"/>
              </a:rPr>
              <a:t>Images:  Position of a pixel represents its context, value represents its behavior</a:t>
            </a:r>
          </a:p>
          <a:p>
            <a:pPr lvl="2"/>
            <a:r>
              <a:rPr lang="en-US" altLang="zh-CN" dirty="0">
                <a:ea typeface="SimSun" panose="02010600030101010101" pitchFamily="2" charset="-122"/>
              </a:rPr>
              <a:t>Video and music data:  Temporal ordering of records represents its </a:t>
            </a:r>
            <a:r>
              <a:rPr lang="en-US" altLang="zh-CN" dirty="0" smtClean="0">
                <a:ea typeface="SimSun" panose="02010600030101010101" pitchFamily="2" charset="-122"/>
              </a:rPr>
              <a:t>meaning</a:t>
            </a:r>
            <a:endParaRPr lang="en-US" altLang="zh-CN" dirty="0">
              <a:ea typeface="SimSun" panose="02010600030101010101" pitchFamily="2" charset="-12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9851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NIPS</a:t>
            </a:r>
            <a:r>
              <a:rPr lang="zh-CN" altLang="en-US" dirty="0" smtClean="0"/>
              <a:t> </a:t>
            </a:r>
            <a:r>
              <a:rPr lang="en-US" altLang="zh-CN" dirty="0" smtClean="0"/>
              <a:t>Challenges</a:t>
            </a:r>
            <a:r>
              <a:rPr lang="zh-CN" altLang="en-US" dirty="0" smtClean="0"/>
              <a:t> </a:t>
            </a:r>
            <a:r>
              <a:rPr lang="en-US" altLang="zh-CN" dirty="0" smtClean="0"/>
              <a:t>2017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hlinkClick r:id="rId2"/>
              </a:rPr>
              <a:t>https://</a:t>
            </a:r>
            <a:r>
              <a:rPr lang="en-US" sz="2800" dirty="0" smtClean="0">
                <a:hlinkClick r:id="rId2"/>
              </a:rPr>
              <a:t>www.kaggle.com/c/msk-redefining-cancer-treatment</a:t>
            </a:r>
            <a:endParaRPr lang="zh-CN" altLang="en-US" sz="2800" dirty="0" smtClean="0"/>
          </a:p>
          <a:p>
            <a:r>
              <a:rPr lang="en-US" altLang="zh-CN" sz="2800" dirty="0" smtClean="0"/>
              <a:t>Data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objects?</a:t>
            </a:r>
            <a:endParaRPr lang="zh-CN" altLang="en-US" sz="2800" dirty="0" smtClean="0"/>
          </a:p>
          <a:p>
            <a:r>
              <a:rPr lang="en-US" altLang="zh-CN" sz="2800" dirty="0" smtClean="0"/>
              <a:t>Labels?</a:t>
            </a:r>
            <a:endParaRPr lang="zh-CN" altLang="en-US" sz="2800" dirty="0" smtClean="0"/>
          </a:p>
          <a:p>
            <a:r>
              <a:rPr lang="en-US" altLang="zh-CN" sz="2800" dirty="0" smtClean="0"/>
              <a:t>Features?</a:t>
            </a:r>
            <a:endParaRPr lang="zh-CN" altLang="en-US" sz="2800" dirty="0" smtClean="0"/>
          </a:p>
          <a:p>
            <a:r>
              <a:rPr lang="en-US" altLang="zh-CN" sz="2800" dirty="0" smtClean="0"/>
              <a:t>Models?</a:t>
            </a:r>
            <a:endParaRPr lang="zh-CN" alt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869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>
                <a:solidFill>
                  <a:prstClr val="black"/>
                </a:solidFill>
              </a:rPr>
              <a:t>Clustering Different Types of Data (II)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21275"/>
          </a:xfrm>
        </p:spPr>
        <p:txBody>
          <a:bodyPr>
            <a:noAutofit/>
          </a:bodyPr>
          <a:lstStyle/>
          <a:p>
            <a:r>
              <a:rPr lang="en-US" altLang="zh-CN" sz="1800" b="1" dirty="0">
                <a:ea typeface="SimSun" panose="02010600030101010101" pitchFamily="2" charset="-122"/>
              </a:rPr>
              <a:t>Time-series data</a:t>
            </a:r>
            <a:r>
              <a:rPr lang="en-US" altLang="zh-CN" sz="1800" dirty="0">
                <a:ea typeface="SimSun" panose="02010600030101010101" pitchFamily="2" charset="-122"/>
              </a:rPr>
              <a:t>: Sensor data, stock markets, temporal tracking, forecasting, etc.</a:t>
            </a:r>
          </a:p>
          <a:p>
            <a:pPr lvl="1"/>
            <a:r>
              <a:rPr lang="en-US" altLang="zh-CN" sz="1800" dirty="0">
                <a:ea typeface="SimSun" panose="02010600030101010101" pitchFamily="2" charset="-122"/>
              </a:rPr>
              <a:t>Data are temporally dependent</a:t>
            </a:r>
          </a:p>
          <a:p>
            <a:pPr lvl="1"/>
            <a:r>
              <a:rPr lang="en-US" altLang="zh-CN" sz="1800" dirty="0">
                <a:ea typeface="SimSun" panose="02010600030101010101" pitchFamily="2" charset="-122"/>
              </a:rPr>
              <a:t>Time: contextual attribute; data value: behavioral attribute</a:t>
            </a:r>
          </a:p>
          <a:p>
            <a:pPr lvl="1"/>
            <a:r>
              <a:rPr lang="en-US" altLang="zh-CN" sz="1800" dirty="0">
                <a:ea typeface="SimSun" panose="02010600030101010101" pitchFamily="2" charset="-122"/>
              </a:rPr>
              <a:t>Correlation-based online analysis (e.g., online clustering of stock to find stock tickers)</a:t>
            </a:r>
          </a:p>
          <a:p>
            <a:pPr lvl="1"/>
            <a:r>
              <a:rPr lang="en-US" altLang="zh-CN" sz="1800" dirty="0">
                <a:ea typeface="SimSun" panose="02010600030101010101" pitchFamily="2" charset="-122"/>
              </a:rPr>
              <a:t>Shape-based offline analysis (e.g., cluster ECG based on overall shapes)</a:t>
            </a:r>
          </a:p>
          <a:p>
            <a:r>
              <a:rPr lang="en-US" altLang="zh-CN" sz="1800" b="1" dirty="0">
                <a:ea typeface="SimSun" panose="02010600030101010101" pitchFamily="2" charset="-122"/>
              </a:rPr>
              <a:t>Sequence data</a:t>
            </a:r>
            <a:r>
              <a:rPr lang="en-US" altLang="zh-CN" sz="1800" dirty="0">
                <a:ea typeface="SimSun" panose="02010600030101010101" pitchFamily="2" charset="-122"/>
              </a:rPr>
              <a:t>:  Weblogs, biological sequences, system command sequences</a:t>
            </a:r>
          </a:p>
          <a:p>
            <a:pPr lvl="1"/>
            <a:r>
              <a:rPr lang="en-US" altLang="zh-CN" sz="1800" dirty="0">
                <a:ea typeface="SimSun" panose="02010600030101010101" pitchFamily="2" charset="-122"/>
              </a:rPr>
              <a:t>Contextual attribute: Placement (rather than time)</a:t>
            </a:r>
          </a:p>
          <a:p>
            <a:pPr lvl="1"/>
            <a:r>
              <a:rPr lang="en-US" altLang="zh-CN" sz="1800" dirty="0">
                <a:ea typeface="SimSun" panose="02010600030101010101" pitchFamily="2" charset="-122"/>
              </a:rPr>
              <a:t>Similarity functions: Hamming distance, edit distance, longest common subsequence</a:t>
            </a:r>
          </a:p>
          <a:p>
            <a:pPr lvl="1"/>
            <a:r>
              <a:rPr lang="en-US" altLang="zh-CN" sz="1800" dirty="0">
                <a:ea typeface="SimSun" panose="02010600030101010101" pitchFamily="2" charset="-122"/>
              </a:rPr>
              <a:t>Sequence clustering: Suffix tree; generative model (e.g., Hidden Markov Model)</a:t>
            </a:r>
          </a:p>
          <a:p>
            <a:r>
              <a:rPr lang="en-US" altLang="zh-CN" sz="1800" b="1" dirty="0">
                <a:ea typeface="SimSun" panose="02010600030101010101" pitchFamily="2" charset="-122"/>
              </a:rPr>
              <a:t>Stream data</a:t>
            </a:r>
            <a:r>
              <a:rPr lang="en-US" altLang="zh-CN" sz="1800" dirty="0">
                <a:ea typeface="SimSun" panose="02010600030101010101" pitchFamily="2" charset="-122"/>
              </a:rPr>
              <a:t>: </a:t>
            </a:r>
          </a:p>
          <a:p>
            <a:pPr lvl="1"/>
            <a:r>
              <a:rPr lang="en-US" altLang="zh-CN" sz="1800" dirty="0">
                <a:ea typeface="SimSun" panose="02010600030101010101" pitchFamily="2" charset="-122"/>
              </a:rPr>
              <a:t>Real-time, evolution and concept drift, single pass algorithm</a:t>
            </a:r>
          </a:p>
          <a:p>
            <a:pPr lvl="1"/>
            <a:r>
              <a:rPr lang="en-US" altLang="zh-CN" sz="1800" dirty="0">
                <a:ea typeface="SimSun" panose="02010600030101010101" pitchFamily="2" charset="-122"/>
              </a:rPr>
              <a:t>Create efficient intermediate representation, e.g., </a:t>
            </a:r>
            <a:r>
              <a:rPr lang="en-US" altLang="zh-CN" sz="1800" dirty="0" smtClean="0">
                <a:ea typeface="SimSun" panose="02010600030101010101" pitchFamily="2" charset="-122"/>
              </a:rPr>
              <a:t>micro-clustering</a:t>
            </a:r>
            <a:endParaRPr lang="en-US" altLang="zh-CN" sz="1800" dirty="0">
              <a:ea typeface="SimSun" panose="02010600030101010101" pitchFamily="2" charset="-12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0735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>
                <a:solidFill>
                  <a:prstClr val="black"/>
                </a:solidFill>
              </a:rPr>
              <a:t>Clustering Different Types of Data (III)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21275"/>
          </a:xfrm>
        </p:spPr>
        <p:txBody>
          <a:bodyPr>
            <a:normAutofit fontScale="77500" lnSpcReduction="20000"/>
          </a:bodyPr>
          <a:lstStyle/>
          <a:p>
            <a:pPr>
              <a:spcBef>
                <a:spcPts val="400"/>
              </a:spcBef>
            </a:pPr>
            <a:r>
              <a:rPr lang="en-US" altLang="zh-CN" sz="2400" b="1" dirty="0">
                <a:ea typeface="SimSun" panose="02010600030101010101" pitchFamily="2" charset="-122"/>
              </a:rPr>
              <a:t>Graphs and homogeneous networks </a:t>
            </a:r>
          </a:p>
          <a:p>
            <a:pPr lvl="1">
              <a:spcBef>
                <a:spcPts val="400"/>
              </a:spcBef>
            </a:pPr>
            <a:r>
              <a:rPr lang="en-US" altLang="zh-CN" sz="2400" dirty="0">
                <a:ea typeface="SimSun" panose="02010600030101010101" pitchFamily="2" charset="-122"/>
              </a:rPr>
              <a:t>Every kind of data can be represented as a graph with similarity values as edges</a:t>
            </a:r>
          </a:p>
          <a:p>
            <a:pPr lvl="1">
              <a:spcBef>
                <a:spcPts val="400"/>
              </a:spcBef>
            </a:pPr>
            <a:r>
              <a:rPr lang="en-US" altLang="zh-CN" sz="2400" dirty="0">
                <a:ea typeface="SimSun" panose="02010600030101010101" pitchFamily="2" charset="-122"/>
              </a:rPr>
              <a:t>Methods: Generative models; combinatorial algorithms (graph cuts); spectral methods; non-negative matrix factorization methods</a:t>
            </a:r>
          </a:p>
          <a:p>
            <a:pPr>
              <a:spcBef>
                <a:spcPts val="400"/>
              </a:spcBef>
            </a:pPr>
            <a:r>
              <a:rPr lang="en-US" altLang="zh-CN" sz="2400" b="1" dirty="0">
                <a:ea typeface="SimSun" panose="02010600030101010101" pitchFamily="2" charset="-122"/>
              </a:rPr>
              <a:t>Heterogeneous networks</a:t>
            </a:r>
          </a:p>
          <a:p>
            <a:pPr lvl="1">
              <a:spcBef>
                <a:spcPts val="400"/>
              </a:spcBef>
            </a:pPr>
            <a:r>
              <a:rPr lang="en-US" altLang="zh-CN" sz="2400" dirty="0">
                <a:ea typeface="SimSun" panose="02010600030101010101" pitchFamily="2" charset="-122"/>
              </a:rPr>
              <a:t>A network consists of multiple typed nodes and edges (e.g., bibliographical data)</a:t>
            </a:r>
          </a:p>
          <a:p>
            <a:pPr lvl="1">
              <a:spcBef>
                <a:spcPts val="400"/>
              </a:spcBef>
            </a:pPr>
            <a:r>
              <a:rPr lang="en-US" altLang="zh-CN" sz="2400" dirty="0">
                <a:ea typeface="SimSun" panose="02010600030101010101" pitchFamily="2" charset="-122"/>
              </a:rPr>
              <a:t>Clustering different typed nodes/links together (e.g., </a:t>
            </a:r>
            <a:r>
              <a:rPr lang="en-US" altLang="zh-CN" sz="2400" dirty="0" err="1">
                <a:ea typeface="SimSun" panose="02010600030101010101" pitchFamily="2" charset="-122"/>
              </a:rPr>
              <a:t>NetClus</a:t>
            </a:r>
            <a:r>
              <a:rPr lang="en-US" altLang="zh-CN" sz="2400" dirty="0">
                <a:ea typeface="SimSun" panose="02010600030101010101" pitchFamily="2" charset="-122"/>
              </a:rPr>
              <a:t>)</a:t>
            </a:r>
          </a:p>
          <a:p>
            <a:pPr>
              <a:spcBef>
                <a:spcPts val="400"/>
              </a:spcBef>
            </a:pPr>
            <a:r>
              <a:rPr lang="en-US" altLang="zh-CN" sz="2400" b="1" dirty="0">
                <a:ea typeface="SimSun" panose="02010600030101010101" pitchFamily="2" charset="-122"/>
              </a:rPr>
              <a:t>Uncertain data</a:t>
            </a:r>
            <a:r>
              <a:rPr lang="en-US" altLang="zh-CN" sz="2400" dirty="0">
                <a:ea typeface="SimSun" panose="02010600030101010101" pitchFamily="2" charset="-122"/>
              </a:rPr>
              <a:t>:  Noise, approximate values, multiple possible values</a:t>
            </a:r>
          </a:p>
          <a:p>
            <a:pPr lvl="1">
              <a:spcBef>
                <a:spcPts val="400"/>
              </a:spcBef>
            </a:pPr>
            <a:r>
              <a:rPr lang="en-US" altLang="zh-CN" sz="2400" dirty="0">
                <a:ea typeface="SimSun" panose="02010600030101010101" pitchFamily="2" charset="-122"/>
              </a:rPr>
              <a:t>Incorporation of probabilistic information will improve the quality of clustering</a:t>
            </a:r>
          </a:p>
          <a:p>
            <a:pPr>
              <a:spcBef>
                <a:spcPts val="400"/>
              </a:spcBef>
            </a:pPr>
            <a:r>
              <a:rPr lang="en-US" altLang="en-US" sz="2400" b="1" dirty="0">
                <a:ea typeface="SimSun" panose="02010600030101010101" pitchFamily="2" charset="-122"/>
              </a:rPr>
              <a:t>Big data</a:t>
            </a:r>
            <a:r>
              <a:rPr lang="en-US" altLang="en-US" sz="2400" dirty="0">
                <a:ea typeface="SimSun" panose="02010600030101010101" pitchFamily="2" charset="-122"/>
              </a:rPr>
              <a:t>:  Model systems may store and process very big data (e.g., weblogs)</a:t>
            </a:r>
          </a:p>
          <a:p>
            <a:pPr lvl="1">
              <a:spcBef>
                <a:spcPts val="400"/>
              </a:spcBef>
            </a:pPr>
            <a:r>
              <a:rPr lang="en-US" altLang="en-US" sz="2400" dirty="0">
                <a:ea typeface="SimSun" panose="02010600030101010101" pitchFamily="2" charset="-122"/>
              </a:rPr>
              <a:t>Ex.  Google’s </a:t>
            </a:r>
            <a:r>
              <a:rPr lang="en-US" altLang="en-US" sz="2400" dirty="0" err="1">
                <a:ea typeface="SimSun" panose="02010600030101010101" pitchFamily="2" charset="-122"/>
              </a:rPr>
              <a:t>MapReduce</a:t>
            </a:r>
            <a:r>
              <a:rPr lang="en-US" altLang="en-US" sz="2400" dirty="0">
                <a:ea typeface="SimSun" panose="02010600030101010101" pitchFamily="2" charset="-122"/>
              </a:rPr>
              <a:t> framework</a:t>
            </a:r>
          </a:p>
          <a:p>
            <a:pPr lvl="2">
              <a:spcBef>
                <a:spcPts val="400"/>
              </a:spcBef>
            </a:pPr>
            <a:r>
              <a:rPr lang="en-US" altLang="en-US" dirty="0">
                <a:ea typeface="SimSun" panose="02010600030101010101" pitchFamily="2" charset="-122"/>
              </a:rPr>
              <a:t>Use </a:t>
            </a:r>
            <a:r>
              <a:rPr lang="en-US" altLang="en-US" i="1" dirty="0">
                <a:ea typeface="SimSun" panose="02010600030101010101" pitchFamily="2" charset="-122"/>
              </a:rPr>
              <a:t>Map</a:t>
            </a:r>
            <a:r>
              <a:rPr lang="en-US" altLang="en-US" dirty="0">
                <a:ea typeface="SimSun" panose="02010600030101010101" pitchFamily="2" charset="-122"/>
              </a:rPr>
              <a:t> function to distribute the computation across different machines</a:t>
            </a:r>
          </a:p>
          <a:p>
            <a:pPr lvl="2">
              <a:spcBef>
                <a:spcPts val="400"/>
              </a:spcBef>
            </a:pPr>
            <a:r>
              <a:rPr lang="en-US" altLang="en-US" dirty="0">
                <a:ea typeface="SimSun" panose="02010600030101010101" pitchFamily="2" charset="-122"/>
              </a:rPr>
              <a:t>Use R</a:t>
            </a:r>
            <a:r>
              <a:rPr lang="en-US" altLang="en-US" i="1" dirty="0">
                <a:ea typeface="SimSun" panose="02010600030101010101" pitchFamily="2" charset="-122"/>
              </a:rPr>
              <a:t>educe</a:t>
            </a:r>
            <a:r>
              <a:rPr lang="en-US" altLang="en-US" dirty="0">
                <a:ea typeface="SimSun" panose="02010600030101010101" pitchFamily="2" charset="-122"/>
              </a:rPr>
              <a:t> function to aggregate results obtained from the Map </a:t>
            </a:r>
            <a:r>
              <a:rPr lang="en-US" altLang="en-US" dirty="0" smtClean="0">
                <a:ea typeface="SimSun" panose="02010600030101010101" pitchFamily="2" charset="-122"/>
              </a:rPr>
              <a:t>step</a:t>
            </a:r>
            <a:endParaRPr lang="en-US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3348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a typeface="SimSun" panose="02010600030101010101" pitchFamily="2" charset="-122"/>
              </a:rPr>
              <a:t>Requirements and Challenges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21275"/>
          </a:xfrm>
        </p:spPr>
        <p:txBody>
          <a:bodyPr>
            <a:normAutofit/>
          </a:bodyPr>
          <a:lstStyle/>
          <a:p>
            <a:r>
              <a:rPr lang="en-US" altLang="zh-CN" sz="2000" b="1" dirty="0">
                <a:ea typeface="SimSun" panose="02010600030101010101" pitchFamily="2" charset="-122"/>
              </a:rPr>
              <a:t>Quality</a:t>
            </a:r>
          </a:p>
          <a:p>
            <a:pPr lvl="1"/>
            <a:r>
              <a:rPr lang="en-US" altLang="zh-CN" sz="2000" dirty="0">
                <a:ea typeface="SimSun" panose="02010600030101010101" pitchFamily="2" charset="-122"/>
              </a:rPr>
              <a:t>Ability to deal with different types of attributes: Numerical, categorical, text, multimedia, networks, and mixture of multiple types</a:t>
            </a:r>
          </a:p>
          <a:p>
            <a:pPr lvl="1"/>
            <a:r>
              <a:rPr lang="en-US" altLang="zh-CN" sz="2000" dirty="0">
                <a:ea typeface="SimSun" panose="02010600030101010101" pitchFamily="2" charset="-122"/>
              </a:rPr>
              <a:t>Discovery of clusters with arbitrary shape</a:t>
            </a:r>
          </a:p>
          <a:p>
            <a:pPr lvl="1"/>
            <a:r>
              <a:rPr lang="en-US" altLang="zh-CN" sz="2000" dirty="0">
                <a:ea typeface="SimSun" panose="02010600030101010101" pitchFamily="2" charset="-122"/>
              </a:rPr>
              <a:t>Ability to deal with noisy data</a:t>
            </a:r>
          </a:p>
          <a:p>
            <a:r>
              <a:rPr lang="en-US" altLang="zh-CN" sz="2000" b="1" dirty="0">
                <a:solidFill>
                  <a:srgbClr val="C00000"/>
                </a:solidFill>
                <a:ea typeface="SimSun" panose="02010600030101010101" pitchFamily="2" charset="-122"/>
              </a:rPr>
              <a:t>Scalability</a:t>
            </a:r>
          </a:p>
          <a:p>
            <a:pPr lvl="1"/>
            <a:r>
              <a:rPr lang="en-US" altLang="zh-CN" sz="2000" dirty="0">
                <a:solidFill>
                  <a:srgbClr val="C00000"/>
                </a:solidFill>
                <a:ea typeface="SimSun" panose="02010600030101010101" pitchFamily="2" charset="-122"/>
              </a:rPr>
              <a:t>Clustering all the data instead of only on samples</a:t>
            </a:r>
          </a:p>
          <a:p>
            <a:pPr lvl="1"/>
            <a:r>
              <a:rPr lang="en-US" altLang="zh-CN" sz="2000" dirty="0">
                <a:solidFill>
                  <a:srgbClr val="C00000"/>
                </a:solidFill>
                <a:ea typeface="SimSun" panose="02010600030101010101" pitchFamily="2" charset="-122"/>
              </a:rPr>
              <a:t>High dimensionality</a:t>
            </a:r>
          </a:p>
          <a:p>
            <a:pPr lvl="1"/>
            <a:r>
              <a:rPr lang="en-US" altLang="zh-CN" sz="2000" dirty="0">
                <a:solidFill>
                  <a:srgbClr val="C00000"/>
                </a:solidFill>
                <a:ea typeface="SimSun" panose="02010600030101010101" pitchFamily="2" charset="-122"/>
              </a:rPr>
              <a:t>Incremental or stream clustering and insensitivity to input </a:t>
            </a:r>
            <a:r>
              <a:rPr lang="en-US" altLang="zh-CN" sz="2000" dirty="0" smtClean="0">
                <a:solidFill>
                  <a:srgbClr val="C00000"/>
                </a:solidFill>
                <a:ea typeface="SimSun" panose="02010600030101010101" pitchFamily="2" charset="-122"/>
              </a:rPr>
              <a:t>order</a:t>
            </a:r>
            <a:endParaRPr lang="en-US" altLang="zh-CN" sz="2000" dirty="0">
              <a:solidFill>
                <a:srgbClr val="C00000"/>
              </a:solidFill>
              <a:ea typeface="SimSun" panose="02010600030101010101" pitchFamily="2" charset="-12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6506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a typeface="SimSun" panose="02010600030101010101" pitchFamily="2" charset="-122"/>
              </a:rPr>
              <a:t>Requirements and Challenges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21275"/>
          </a:xfrm>
        </p:spPr>
        <p:txBody>
          <a:bodyPr>
            <a:normAutofit/>
          </a:bodyPr>
          <a:lstStyle/>
          <a:p>
            <a:r>
              <a:rPr lang="en-US" altLang="zh-CN" sz="2000" b="1" dirty="0">
                <a:ea typeface="SimSun" panose="02010600030101010101" pitchFamily="2" charset="-122"/>
              </a:rPr>
              <a:t>Quality</a:t>
            </a:r>
          </a:p>
          <a:p>
            <a:pPr lvl="1"/>
            <a:r>
              <a:rPr lang="en-US" altLang="zh-CN" sz="2000" dirty="0">
                <a:ea typeface="SimSun" panose="02010600030101010101" pitchFamily="2" charset="-122"/>
              </a:rPr>
              <a:t>Ability to deal with different types of attributes: Numerical, categorical, text, multimedia, networks, and mixture of multiple types</a:t>
            </a:r>
          </a:p>
          <a:p>
            <a:pPr lvl="1"/>
            <a:r>
              <a:rPr lang="en-US" altLang="zh-CN" sz="2000" dirty="0">
                <a:ea typeface="SimSun" panose="02010600030101010101" pitchFamily="2" charset="-122"/>
              </a:rPr>
              <a:t>Discovery of clusters with arbitrary shape</a:t>
            </a:r>
          </a:p>
          <a:p>
            <a:pPr lvl="1"/>
            <a:r>
              <a:rPr lang="en-US" altLang="zh-CN" sz="2000" dirty="0">
                <a:ea typeface="SimSun" panose="02010600030101010101" pitchFamily="2" charset="-122"/>
              </a:rPr>
              <a:t>Ability to deal with noisy data</a:t>
            </a:r>
          </a:p>
          <a:p>
            <a:r>
              <a:rPr lang="en-US" altLang="zh-CN" sz="2000" b="1" dirty="0">
                <a:ea typeface="SimSun" panose="02010600030101010101" pitchFamily="2" charset="-122"/>
              </a:rPr>
              <a:t>Scalability</a:t>
            </a:r>
          </a:p>
          <a:p>
            <a:pPr lvl="1"/>
            <a:r>
              <a:rPr lang="en-US" altLang="zh-CN" sz="2000" dirty="0">
                <a:ea typeface="SimSun" panose="02010600030101010101" pitchFamily="2" charset="-122"/>
              </a:rPr>
              <a:t>Clustering all the data instead of only on samples</a:t>
            </a:r>
          </a:p>
          <a:p>
            <a:pPr lvl="1"/>
            <a:r>
              <a:rPr lang="en-US" altLang="zh-CN" sz="2000" dirty="0">
                <a:ea typeface="SimSun" panose="02010600030101010101" pitchFamily="2" charset="-122"/>
              </a:rPr>
              <a:t>High dimensionality</a:t>
            </a:r>
          </a:p>
          <a:p>
            <a:pPr lvl="1"/>
            <a:r>
              <a:rPr lang="en-US" altLang="zh-CN" sz="2000" dirty="0">
                <a:ea typeface="SimSun" panose="02010600030101010101" pitchFamily="2" charset="-122"/>
              </a:rPr>
              <a:t>Incremental or stream clustering and insensitivity to input order</a:t>
            </a:r>
          </a:p>
          <a:p>
            <a:r>
              <a:rPr lang="en-US" altLang="zh-CN" sz="2000" b="1" dirty="0">
                <a:solidFill>
                  <a:srgbClr val="C00000"/>
                </a:solidFill>
                <a:ea typeface="SimSun" panose="02010600030101010101" pitchFamily="2" charset="-122"/>
              </a:rPr>
              <a:t>Constraint-based clustering</a:t>
            </a:r>
          </a:p>
          <a:p>
            <a:pPr lvl="1"/>
            <a:r>
              <a:rPr lang="en-US" altLang="zh-CN" sz="2000" dirty="0">
                <a:solidFill>
                  <a:srgbClr val="C00000"/>
                </a:solidFill>
                <a:ea typeface="SimSun" panose="02010600030101010101" pitchFamily="2" charset="-122"/>
              </a:rPr>
              <a:t>User-given preferences or constraints; domain knowledge; user queries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4720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a typeface="SimSun" panose="02010600030101010101" pitchFamily="2" charset="-122"/>
              </a:rPr>
              <a:t>Requirements and Challenges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21275"/>
          </a:xfrm>
        </p:spPr>
        <p:txBody>
          <a:bodyPr>
            <a:normAutofit/>
          </a:bodyPr>
          <a:lstStyle/>
          <a:p>
            <a:r>
              <a:rPr lang="en-US" altLang="zh-CN" sz="2000" b="1" dirty="0">
                <a:ea typeface="SimSun" panose="02010600030101010101" pitchFamily="2" charset="-122"/>
              </a:rPr>
              <a:t>Quality</a:t>
            </a:r>
          </a:p>
          <a:p>
            <a:pPr lvl="1"/>
            <a:r>
              <a:rPr lang="en-US" altLang="zh-CN" sz="2000" dirty="0">
                <a:ea typeface="SimSun" panose="02010600030101010101" pitchFamily="2" charset="-122"/>
              </a:rPr>
              <a:t>Ability to deal with different types of attributes: Numerical, categorical, text, multimedia, networks, and mixture of multiple types</a:t>
            </a:r>
          </a:p>
          <a:p>
            <a:pPr lvl="1"/>
            <a:r>
              <a:rPr lang="en-US" altLang="zh-CN" sz="2000" dirty="0">
                <a:ea typeface="SimSun" panose="02010600030101010101" pitchFamily="2" charset="-122"/>
              </a:rPr>
              <a:t>Discovery of clusters with arbitrary shape</a:t>
            </a:r>
          </a:p>
          <a:p>
            <a:pPr lvl="1"/>
            <a:r>
              <a:rPr lang="en-US" altLang="zh-CN" sz="2000" dirty="0">
                <a:ea typeface="SimSun" panose="02010600030101010101" pitchFamily="2" charset="-122"/>
              </a:rPr>
              <a:t>Ability to deal with noisy data</a:t>
            </a:r>
          </a:p>
          <a:p>
            <a:r>
              <a:rPr lang="en-US" altLang="zh-CN" sz="2000" b="1" dirty="0">
                <a:ea typeface="SimSun" panose="02010600030101010101" pitchFamily="2" charset="-122"/>
              </a:rPr>
              <a:t>Scalability</a:t>
            </a:r>
          </a:p>
          <a:p>
            <a:pPr lvl="1"/>
            <a:r>
              <a:rPr lang="en-US" altLang="zh-CN" sz="2000" dirty="0">
                <a:ea typeface="SimSun" panose="02010600030101010101" pitchFamily="2" charset="-122"/>
              </a:rPr>
              <a:t>Clustering all the data instead of only on samples</a:t>
            </a:r>
          </a:p>
          <a:p>
            <a:pPr lvl="1"/>
            <a:r>
              <a:rPr lang="en-US" altLang="zh-CN" sz="2000" dirty="0">
                <a:ea typeface="SimSun" panose="02010600030101010101" pitchFamily="2" charset="-122"/>
              </a:rPr>
              <a:t>High dimensionality</a:t>
            </a:r>
          </a:p>
          <a:p>
            <a:pPr lvl="1"/>
            <a:r>
              <a:rPr lang="en-US" altLang="zh-CN" sz="2000" dirty="0">
                <a:ea typeface="SimSun" panose="02010600030101010101" pitchFamily="2" charset="-122"/>
              </a:rPr>
              <a:t>Incremental or stream clustering and insensitivity to input order</a:t>
            </a:r>
          </a:p>
          <a:p>
            <a:r>
              <a:rPr lang="en-US" altLang="zh-CN" sz="2000" b="1" dirty="0">
                <a:ea typeface="SimSun" panose="02010600030101010101" pitchFamily="2" charset="-122"/>
              </a:rPr>
              <a:t>Constraint-based clustering</a:t>
            </a:r>
          </a:p>
          <a:p>
            <a:pPr lvl="1"/>
            <a:r>
              <a:rPr lang="en-US" altLang="zh-CN" sz="2000" dirty="0">
                <a:ea typeface="SimSun" panose="02010600030101010101" pitchFamily="2" charset="-122"/>
              </a:rPr>
              <a:t>User-given preferences or constraints; domain knowledge; user queries  </a:t>
            </a:r>
          </a:p>
          <a:p>
            <a:r>
              <a:rPr lang="en-US" altLang="zh-CN" sz="2000" b="1" dirty="0">
                <a:solidFill>
                  <a:srgbClr val="C00000"/>
                </a:solidFill>
                <a:ea typeface="SimSun" panose="02010600030101010101" pitchFamily="2" charset="-122"/>
              </a:rPr>
              <a:t>Interpretability and </a:t>
            </a:r>
            <a:r>
              <a:rPr lang="en-US" altLang="zh-CN" sz="2000" b="1" dirty="0" smtClean="0">
                <a:solidFill>
                  <a:srgbClr val="C00000"/>
                </a:solidFill>
                <a:ea typeface="SimSun" panose="02010600030101010101" pitchFamily="2" charset="-122"/>
              </a:rPr>
              <a:t>usability</a:t>
            </a:r>
            <a:endParaRPr lang="en-US" altLang="zh-CN" sz="2000" b="1" dirty="0">
              <a:solidFill>
                <a:srgbClr val="C00000"/>
              </a:solidFill>
              <a:ea typeface="SimSun" panose="02010600030101010101" pitchFamily="2" charset="-12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085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 smtClean="0"/>
              <a:t>Cluster,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Cluster</a:t>
            </a:r>
            <a:r>
              <a:rPr lang="zh-CN" altLang="en-US" sz="2400" dirty="0" smtClean="0"/>
              <a:t> </a:t>
            </a:r>
            <a:r>
              <a:rPr lang="en-US" altLang="zh-CN" sz="2400" dirty="0"/>
              <a:t>a</a:t>
            </a:r>
            <a:r>
              <a:rPr lang="en-US" altLang="zh-CN" sz="2400" dirty="0" smtClean="0"/>
              <a:t>nalysis,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Applications</a:t>
            </a:r>
            <a:endParaRPr lang="zh-CN" altLang="en-US" sz="2400" dirty="0" smtClean="0"/>
          </a:p>
          <a:p>
            <a:r>
              <a:rPr lang="en-US" altLang="zh-CN" sz="2400" dirty="0" smtClean="0"/>
              <a:t>“Good”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cluster,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Quality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function,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Similarity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measure</a:t>
            </a:r>
            <a:endParaRPr lang="zh-CN" altLang="en-US" sz="2400" dirty="0" smtClean="0"/>
          </a:p>
          <a:p>
            <a:r>
              <a:rPr lang="en-US" altLang="zh-CN" sz="2400" dirty="0" smtClean="0"/>
              <a:t>Considerations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for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Cluster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Analysis,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Properties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of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Clustering</a:t>
            </a:r>
            <a:endParaRPr lang="zh-CN" altLang="en-US" sz="2400" dirty="0" smtClean="0"/>
          </a:p>
          <a:p>
            <a:r>
              <a:rPr lang="en-US" altLang="zh-CN" sz="2400" dirty="0" smtClean="0"/>
              <a:t>Requirements,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Challenges</a:t>
            </a:r>
            <a:endParaRPr lang="zh-CN" altLang="en-US" sz="2400" dirty="0" smtClean="0"/>
          </a:p>
          <a:p>
            <a:r>
              <a:rPr lang="en-US" altLang="zh-CN" sz="2400" b="1" dirty="0" smtClean="0">
                <a:solidFill>
                  <a:srgbClr val="C00000"/>
                </a:solidFill>
              </a:rPr>
              <a:t>Typical</a:t>
            </a:r>
            <a:r>
              <a:rPr lang="zh-CN" altLang="en-US" sz="2400" b="1" dirty="0" smtClean="0">
                <a:solidFill>
                  <a:srgbClr val="C00000"/>
                </a:solidFill>
              </a:rPr>
              <a:t> </a:t>
            </a:r>
            <a:r>
              <a:rPr lang="en-US" altLang="zh-CN" sz="2400" b="1" dirty="0">
                <a:solidFill>
                  <a:srgbClr val="C00000"/>
                </a:solidFill>
              </a:rPr>
              <a:t>m</a:t>
            </a:r>
            <a:r>
              <a:rPr lang="en-US" altLang="zh-CN" sz="2400" b="1" dirty="0" smtClean="0">
                <a:solidFill>
                  <a:srgbClr val="C00000"/>
                </a:solidFill>
              </a:rPr>
              <a:t>ethodologies</a:t>
            </a:r>
            <a:endParaRPr lang="zh-CN" altLang="en-US" sz="2400" b="1" dirty="0" smtClean="0">
              <a:solidFill>
                <a:srgbClr val="C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024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Typical Clustering Methodologies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en-US" sz="2800" dirty="0" smtClean="0"/>
              <a:t>Distance-based methods</a:t>
            </a:r>
          </a:p>
          <a:p>
            <a:pPr lvl="1"/>
            <a:r>
              <a:rPr lang="en-US" altLang="en-US" sz="2400" b="1" dirty="0" smtClean="0">
                <a:solidFill>
                  <a:srgbClr val="C00000"/>
                </a:solidFill>
              </a:rPr>
              <a:t>Partitioning algorithms: K-Means, K-Medians, K-</a:t>
            </a:r>
            <a:r>
              <a:rPr lang="en-US" altLang="en-US" sz="2400" b="1" dirty="0" err="1" smtClean="0">
                <a:solidFill>
                  <a:srgbClr val="C00000"/>
                </a:solidFill>
              </a:rPr>
              <a:t>Medoids</a:t>
            </a:r>
            <a:endParaRPr lang="en-US" altLang="en-US" sz="2400" b="1" dirty="0" smtClean="0">
              <a:solidFill>
                <a:srgbClr val="C00000"/>
              </a:solidFill>
            </a:endParaRPr>
          </a:p>
          <a:p>
            <a:pPr lvl="1"/>
            <a:r>
              <a:rPr lang="en-US" altLang="en-US" sz="2400" dirty="0" smtClean="0"/>
              <a:t>Hierarchical algorithms: Agglomerative vs. divisive methods</a:t>
            </a:r>
          </a:p>
          <a:p>
            <a:r>
              <a:rPr lang="en-US" altLang="en-US" sz="2800" dirty="0" smtClean="0"/>
              <a:t>Density-based and grid-based methods</a:t>
            </a:r>
          </a:p>
          <a:p>
            <a:pPr lvl="1"/>
            <a:r>
              <a:rPr lang="en-US" altLang="en-US" sz="2400" b="1" dirty="0" smtClean="0">
                <a:solidFill>
                  <a:srgbClr val="C00000"/>
                </a:solidFill>
              </a:rPr>
              <a:t>Density-based:  Data space is explored at a high-level of granularity and then post-processing to put together dense regions into an arbitrary shape</a:t>
            </a:r>
            <a:r>
              <a:rPr lang="zh-CN" altLang="en-US" sz="2400" b="1" dirty="0" smtClean="0">
                <a:solidFill>
                  <a:srgbClr val="C00000"/>
                </a:solidFill>
              </a:rPr>
              <a:t> </a:t>
            </a:r>
            <a:r>
              <a:rPr lang="en-US" altLang="zh-CN" sz="2400" b="1" dirty="0" smtClean="0">
                <a:solidFill>
                  <a:srgbClr val="C00000"/>
                </a:solidFill>
              </a:rPr>
              <a:t>(DBSCAN)</a:t>
            </a:r>
            <a:endParaRPr lang="en-US" altLang="en-US" sz="2400" b="1" dirty="0" smtClean="0">
              <a:solidFill>
                <a:srgbClr val="C00000"/>
              </a:solidFill>
            </a:endParaRPr>
          </a:p>
          <a:p>
            <a:pPr lvl="1"/>
            <a:r>
              <a:rPr lang="en-US" altLang="en-US" sz="2400" dirty="0" smtClean="0"/>
              <a:t>Grid-based: Individual regions of the data space are formed into a grid-like structure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6796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 smtClean="0"/>
              <a:t>Typical Clustering Methodologies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en-US" sz="2800" dirty="0" smtClean="0"/>
              <a:t>Probabilistic generative models:  Modeling data from a generative process</a:t>
            </a:r>
          </a:p>
          <a:p>
            <a:pPr lvl="1"/>
            <a:r>
              <a:rPr lang="en-US" altLang="en-US" sz="2400" dirty="0" smtClean="0"/>
              <a:t>Assume a specific form of the generative model (e.g., mixture of Gaussians)</a:t>
            </a:r>
          </a:p>
          <a:p>
            <a:pPr lvl="1"/>
            <a:r>
              <a:rPr lang="en-US" altLang="en-US" sz="2400" dirty="0" smtClean="0"/>
              <a:t>Model parameters are estimated with the Expectation-Maximization (EM) algorithm (using the available dataset, for a maximum likelihood fit)</a:t>
            </a:r>
          </a:p>
          <a:p>
            <a:pPr lvl="1"/>
            <a:r>
              <a:rPr lang="en-US" altLang="en-US" sz="2400" dirty="0" smtClean="0"/>
              <a:t>Then estimate the generative probability of the underlying data points</a:t>
            </a:r>
            <a:endParaRPr lang="en-US" alt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3128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119" y="955623"/>
            <a:ext cx="8686800" cy="4886325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8358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90" y="14990"/>
            <a:ext cx="9139187" cy="68580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1285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Schedule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CN" dirty="0" smtClean="0"/>
              <a:t>Nov.</a:t>
            </a:r>
            <a:r>
              <a:rPr lang="zh-CN" altLang="en-US" dirty="0" smtClean="0"/>
              <a:t> </a:t>
            </a:r>
            <a:r>
              <a:rPr lang="en-US" altLang="zh-CN" dirty="0" smtClean="0"/>
              <a:t>9:</a:t>
            </a:r>
            <a:r>
              <a:rPr lang="zh-CN" altLang="en-US" dirty="0" smtClean="0"/>
              <a:t> </a:t>
            </a:r>
            <a:r>
              <a:rPr lang="en-US" altLang="zh-CN" b="1" dirty="0" smtClean="0">
                <a:solidFill>
                  <a:srgbClr val="FF0000"/>
                </a:solidFill>
              </a:rPr>
              <a:t>HW4</a:t>
            </a:r>
            <a:r>
              <a:rPr lang="zh-CN" altLang="en-US" b="1" dirty="0" smtClean="0">
                <a:solidFill>
                  <a:srgbClr val="FF0000"/>
                </a:solidFill>
              </a:rPr>
              <a:t> </a:t>
            </a:r>
            <a:r>
              <a:rPr lang="en-US" altLang="zh-CN" b="1" dirty="0" smtClean="0">
                <a:solidFill>
                  <a:srgbClr val="FF0000"/>
                </a:solidFill>
              </a:rPr>
              <a:t>due</a:t>
            </a:r>
            <a:r>
              <a:rPr lang="en-US" altLang="zh-CN" dirty="0" smtClean="0"/>
              <a:t>,</a:t>
            </a:r>
            <a:r>
              <a:rPr lang="zh-CN" altLang="en-US" dirty="0" smtClean="0"/>
              <a:t> </a:t>
            </a:r>
            <a:r>
              <a:rPr lang="en-US" altLang="zh-CN" dirty="0" smtClean="0"/>
              <a:t>HW5</a:t>
            </a:r>
            <a:r>
              <a:rPr lang="zh-CN" altLang="en-US" dirty="0" smtClean="0"/>
              <a:t> </a:t>
            </a:r>
            <a:r>
              <a:rPr lang="en-US" altLang="zh-CN" dirty="0" smtClean="0"/>
              <a:t>out</a:t>
            </a:r>
            <a:endParaRPr lang="zh-CN" altLang="en-US" dirty="0" smtClean="0"/>
          </a:p>
          <a:p>
            <a:r>
              <a:rPr lang="en-US" altLang="zh-CN" dirty="0" smtClean="0"/>
              <a:t>Nov.</a:t>
            </a:r>
            <a:r>
              <a:rPr lang="zh-CN" altLang="en-US" dirty="0" smtClean="0"/>
              <a:t> </a:t>
            </a:r>
            <a:r>
              <a:rPr lang="en-US" altLang="zh-CN" dirty="0" smtClean="0"/>
              <a:t>21:</a:t>
            </a:r>
            <a:r>
              <a:rPr lang="zh-CN" altLang="en-US" dirty="0" smtClean="0"/>
              <a:t> </a:t>
            </a:r>
            <a:r>
              <a:rPr lang="en-US" altLang="zh-CN" dirty="0" smtClean="0"/>
              <a:t>Last</a:t>
            </a:r>
            <a:r>
              <a:rPr lang="zh-CN" altLang="en-US" dirty="0" smtClean="0"/>
              <a:t> </a:t>
            </a:r>
            <a:r>
              <a:rPr lang="en-US" altLang="zh-CN" dirty="0" smtClean="0"/>
              <a:t>lecture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new</a:t>
            </a:r>
            <a:r>
              <a:rPr lang="zh-CN" altLang="en-US" dirty="0" smtClean="0"/>
              <a:t> </a:t>
            </a:r>
            <a:r>
              <a:rPr lang="en-US" altLang="zh-CN" dirty="0" smtClean="0"/>
              <a:t>content</a:t>
            </a:r>
            <a:endParaRPr lang="zh-CN" altLang="en-US" dirty="0" smtClean="0"/>
          </a:p>
          <a:p>
            <a:r>
              <a:rPr lang="en-US" altLang="zh-CN" dirty="0" smtClean="0"/>
              <a:t>Thanksgiving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break</a:t>
            </a:r>
            <a:endParaRPr lang="zh-CN" altLang="en-US" dirty="0" smtClean="0"/>
          </a:p>
          <a:p>
            <a:r>
              <a:rPr lang="en-US" altLang="zh-CN" dirty="0" smtClean="0"/>
              <a:t>Nov.</a:t>
            </a:r>
            <a:r>
              <a:rPr lang="zh-CN" altLang="en-US" dirty="0" smtClean="0"/>
              <a:t> </a:t>
            </a:r>
            <a:r>
              <a:rPr lang="en-US" altLang="zh-CN" dirty="0" smtClean="0"/>
              <a:t>28:</a:t>
            </a:r>
            <a:r>
              <a:rPr lang="zh-CN" altLang="en-US" dirty="0" smtClean="0"/>
              <a:t> </a:t>
            </a:r>
            <a:r>
              <a:rPr lang="en-US" altLang="zh-CN" dirty="0" smtClean="0"/>
              <a:t>Course</a:t>
            </a:r>
            <a:r>
              <a:rPr lang="zh-CN" altLang="en-US" dirty="0" smtClean="0"/>
              <a:t> </a:t>
            </a:r>
            <a:r>
              <a:rPr lang="en-US" altLang="zh-CN" dirty="0" smtClean="0"/>
              <a:t>review,</a:t>
            </a:r>
            <a:r>
              <a:rPr lang="zh-CN" altLang="en-US" dirty="0" smtClean="0"/>
              <a:t> </a:t>
            </a:r>
            <a:r>
              <a:rPr lang="en-US" altLang="zh-CN" b="1" dirty="0" smtClean="0">
                <a:solidFill>
                  <a:srgbClr val="FF0000"/>
                </a:solidFill>
              </a:rPr>
              <a:t>HW5</a:t>
            </a:r>
            <a:r>
              <a:rPr lang="zh-CN" altLang="en-US" b="1" dirty="0" smtClean="0">
                <a:solidFill>
                  <a:srgbClr val="FF0000"/>
                </a:solidFill>
              </a:rPr>
              <a:t> </a:t>
            </a:r>
            <a:r>
              <a:rPr lang="en-US" altLang="zh-CN" b="1" dirty="0" smtClean="0">
                <a:solidFill>
                  <a:srgbClr val="FF0000"/>
                </a:solidFill>
              </a:rPr>
              <a:t>due</a:t>
            </a:r>
            <a:endParaRPr lang="zh-CN" altLang="en-US" b="1" dirty="0" smtClean="0">
              <a:solidFill>
                <a:srgbClr val="FF0000"/>
              </a:solidFill>
            </a:endParaRPr>
          </a:p>
          <a:p>
            <a:r>
              <a:rPr lang="en-US" altLang="zh-CN" dirty="0" smtClean="0"/>
              <a:t>Nov.</a:t>
            </a:r>
            <a:r>
              <a:rPr lang="zh-CN" altLang="en-US" dirty="0" smtClean="0"/>
              <a:t> </a:t>
            </a:r>
            <a:r>
              <a:rPr lang="en-US" altLang="zh-CN" dirty="0" smtClean="0"/>
              <a:t>30:</a:t>
            </a:r>
            <a:r>
              <a:rPr lang="zh-CN" altLang="en-US" dirty="0" smtClean="0"/>
              <a:t> </a:t>
            </a:r>
            <a:r>
              <a:rPr lang="en-US" altLang="zh-CN" dirty="0" smtClean="0"/>
              <a:t>Course</a:t>
            </a:r>
            <a:r>
              <a:rPr lang="zh-CN" altLang="en-US" dirty="0" smtClean="0"/>
              <a:t> </a:t>
            </a:r>
            <a:r>
              <a:rPr lang="en-US" altLang="zh-CN" dirty="0" smtClean="0"/>
              <a:t>review,</a:t>
            </a:r>
            <a:r>
              <a:rPr lang="zh-CN" altLang="en-US" dirty="0" smtClean="0"/>
              <a:t> </a:t>
            </a:r>
            <a:r>
              <a:rPr lang="en-US" altLang="zh-CN" b="1" dirty="0" smtClean="0">
                <a:solidFill>
                  <a:srgbClr val="FF0000"/>
                </a:solidFill>
              </a:rPr>
              <a:t>Project</a:t>
            </a:r>
            <a:r>
              <a:rPr lang="zh-CN" altLang="en-US" b="1" dirty="0" smtClean="0">
                <a:solidFill>
                  <a:srgbClr val="FF0000"/>
                </a:solidFill>
              </a:rPr>
              <a:t> </a:t>
            </a:r>
            <a:r>
              <a:rPr lang="en-US" altLang="zh-CN" b="1" dirty="0" smtClean="0">
                <a:solidFill>
                  <a:srgbClr val="FF0000"/>
                </a:solidFill>
              </a:rPr>
              <a:t>due</a:t>
            </a:r>
            <a:endParaRPr lang="zh-CN" altLang="en-US" b="1" dirty="0" smtClean="0">
              <a:solidFill>
                <a:srgbClr val="FF0000"/>
              </a:solidFill>
            </a:endParaRPr>
          </a:p>
          <a:p>
            <a:pPr lvl="1"/>
            <a:r>
              <a:rPr lang="en-US" altLang="zh-CN" dirty="0" smtClean="0">
                <a:solidFill>
                  <a:srgbClr val="FF0000"/>
                </a:solidFill>
              </a:rPr>
              <a:t>Early</a:t>
            </a:r>
            <a:r>
              <a:rPr lang="zh-CN" altLang="en-US" dirty="0" smtClean="0">
                <a:solidFill>
                  <a:srgbClr val="FF0000"/>
                </a:solidFill>
              </a:rPr>
              <a:t> </a:t>
            </a:r>
            <a:r>
              <a:rPr lang="en-US" altLang="zh-CN" dirty="0" smtClean="0">
                <a:solidFill>
                  <a:srgbClr val="FF0000"/>
                </a:solidFill>
              </a:rPr>
              <a:t>project</a:t>
            </a:r>
            <a:r>
              <a:rPr lang="zh-CN" altLang="en-US" dirty="0" smtClean="0">
                <a:solidFill>
                  <a:srgbClr val="FF0000"/>
                </a:solidFill>
              </a:rPr>
              <a:t> </a:t>
            </a:r>
            <a:r>
              <a:rPr lang="en-US" altLang="zh-CN" dirty="0" smtClean="0">
                <a:solidFill>
                  <a:srgbClr val="FF0000"/>
                </a:solidFill>
              </a:rPr>
              <a:t>presentations</a:t>
            </a:r>
            <a:r>
              <a:rPr lang="zh-CN" altLang="en-US" dirty="0" smtClean="0">
                <a:solidFill>
                  <a:srgbClr val="FF0000"/>
                </a:solidFill>
              </a:rPr>
              <a:t> </a:t>
            </a:r>
            <a:r>
              <a:rPr lang="en-US" altLang="zh-CN" dirty="0" smtClean="0">
                <a:solidFill>
                  <a:srgbClr val="FF0000"/>
                </a:solidFill>
              </a:rPr>
              <a:t>(+10</a:t>
            </a:r>
            <a:r>
              <a:rPr lang="zh-CN" altLang="en-US" dirty="0" smtClean="0">
                <a:solidFill>
                  <a:srgbClr val="FF0000"/>
                </a:solidFill>
              </a:rPr>
              <a:t>*</a:t>
            </a:r>
            <a:r>
              <a:rPr lang="en-US" altLang="zh-CN" dirty="0" smtClean="0">
                <a:solidFill>
                  <a:srgbClr val="FF0000"/>
                </a:solidFill>
              </a:rPr>
              <a:t>25%</a:t>
            </a:r>
            <a:r>
              <a:rPr lang="zh-CN" altLang="en-US" dirty="0" smtClean="0">
                <a:solidFill>
                  <a:srgbClr val="FF0000"/>
                </a:solidFill>
              </a:rPr>
              <a:t> </a:t>
            </a:r>
            <a:r>
              <a:rPr lang="en-US" altLang="zh-CN" dirty="0" smtClean="0">
                <a:solidFill>
                  <a:srgbClr val="FF0000"/>
                </a:solidFill>
              </a:rPr>
              <a:t>points)</a:t>
            </a:r>
            <a:endParaRPr lang="zh-CN" altLang="en-US" dirty="0" smtClean="0">
              <a:solidFill>
                <a:srgbClr val="FF0000"/>
              </a:solidFill>
            </a:endParaRPr>
          </a:p>
          <a:p>
            <a:pPr lvl="2"/>
            <a:r>
              <a:rPr lang="en-US" altLang="zh-CN" dirty="0" smtClean="0">
                <a:solidFill>
                  <a:srgbClr val="FF0000"/>
                </a:solidFill>
              </a:rPr>
              <a:t>Let</a:t>
            </a:r>
            <a:r>
              <a:rPr lang="zh-CN" altLang="en-US" dirty="0" smtClean="0">
                <a:solidFill>
                  <a:srgbClr val="FF0000"/>
                </a:solidFill>
              </a:rPr>
              <a:t> </a:t>
            </a:r>
            <a:r>
              <a:rPr lang="en-US" altLang="zh-CN" dirty="0" smtClean="0">
                <a:solidFill>
                  <a:srgbClr val="FF0000"/>
                </a:solidFill>
              </a:rPr>
              <a:t>me</a:t>
            </a:r>
            <a:r>
              <a:rPr lang="zh-CN" altLang="en-US" dirty="0" smtClean="0">
                <a:solidFill>
                  <a:srgbClr val="FF0000"/>
                </a:solidFill>
              </a:rPr>
              <a:t> </a:t>
            </a:r>
            <a:r>
              <a:rPr lang="en-US" altLang="zh-CN" dirty="0" smtClean="0">
                <a:solidFill>
                  <a:srgbClr val="FF0000"/>
                </a:solidFill>
              </a:rPr>
              <a:t>know</a:t>
            </a:r>
            <a:r>
              <a:rPr lang="zh-CN" altLang="en-US" dirty="0" smtClean="0">
                <a:solidFill>
                  <a:srgbClr val="FF0000"/>
                </a:solidFill>
              </a:rPr>
              <a:t> </a:t>
            </a:r>
            <a:r>
              <a:rPr lang="en-US" altLang="zh-CN" dirty="0" smtClean="0">
                <a:solidFill>
                  <a:srgbClr val="FF0000"/>
                </a:solidFill>
              </a:rPr>
              <a:t>before/at</a:t>
            </a:r>
            <a:r>
              <a:rPr lang="zh-CN" altLang="en-US" dirty="0" smtClean="0">
                <a:solidFill>
                  <a:srgbClr val="FF0000"/>
                </a:solidFill>
              </a:rPr>
              <a:t> </a:t>
            </a:r>
            <a:r>
              <a:rPr lang="en-US" altLang="zh-CN" dirty="0" smtClean="0">
                <a:solidFill>
                  <a:srgbClr val="FF0000"/>
                </a:solidFill>
              </a:rPr>
              <a:t>Nov.</a:t>
            </a:r>
            <a:r>
              <a:rPr lang="zh-CN" altLang="en-US" dirty="0" smtClean="0">
                <a:solidFill>
                  <a:srgbClr val="FF0000"/>
                </a:solidFill>
              </a:rPr>
              <a:t> </a:t>
            </a:r>
            <a:r>
              <a:rPr lang="en-US" altLang="zh-CN" dirty="0" smtClean="0">
                <a:solidFill>
                  <a:srgbClr val="FF0000"/>
                </a:solidFill>
              </a:rPr>
              <a:t>28’s</a:t>
            </a:r>
            <a:r>
              <a:rPr lang="zh-CN" altLang="en-US" dirty="0" smtClean="0">
                <a:solidFill>
                  <a:srgbClr val="FF0000"/>
                </a:solidFill>
              </a:rPr>
              <a:t> </a:t>
            </a:r>
            <a:r>
              <a:rPr lang="en-US" altLang="zh-CN" dirty="0" smtClean="0">
                <a:solidFill>
                  <a:srgbClr val="FF0000"/>
                </a:solidFill>
              </a:rPr>
              <a:t>class</a:t>
            </a:r>
            <a:r>
              <a:rPr lang="zh-CN" altLang="en-US" dirty="0" smtClean="0">
                <a:solidFill>
                  <a:srgbClr val="FF0000"/>
                </a:solidFill>
              </a:rPr>
              <a:t> </a:t>
            </a:r>
            <a:r>
              <a:rPr lang="en-US" altLang="zh-CN" dirty="0" smtClean="0">
                <a:solidFill>
                  <a:srgbClr val="FF0000"/>
                </a:solidFill>
              </a:rPr>
              <a:t>(email).</a:t>
            </a:r>
            <a:endParaRPr lang="zh-CN" altLang="en-US" dirty="0" smtClean="0">
              <a:solidFill>
                <a:srgbClr val="FF0000"/>
              </a:solidFill>
            </a:endParaRPr>
          </a:p>
          <a:p>
            <a:pPr lvl="1"/>
            <a:r>
              <a:rPr lang="en-US" altLang="zh-CN" dirty="0" smtClean="0">
                <a:solidFill>
                  <a:srgbClr val="FF0000"/>
                </a:solidFill>
              </a:rPr>
              <a:t>Submission!</a:t>
            </a:r>
            <a:r>
              <a:rPr lang="zh-CN" altLang="en-US" dirty="0" smtClean="0">
                <a:solidFill>
                  <a:srgbClr val="FF0000"/>
                </a:solidFill>
              </a:rPr>
              <a:t> </a:t>
            </a:r>
            <a:r>
              <a:rPr lang="en-US" altLang="zh-CN" dirty="0" smtClean="0">
                <a:solidFill>
                  <a:srgbClr val="FF0000"/>
                </a:solidFill>
              </a:rPr>
              <a:t>You</a:t>
            </a:r>
            <a:r>
              <a:rPr lang="zh-CN" altLang="en-US" dirty="0" smtClean="0">
                <a:solidFill>
                  <a:srgbClr val="FF0000"/>
                </a:solidFill>
              </a:rPr>
              <a:t> </a:t>
            </a:r>
            <a:r>
              <a:rPr lang="en-US" altLang="zh-CN" dirty="0" smtClean="0">
                <a:solidFill>
                  <a:srgbClr val="FF0000"/>
                </a:solidFill>
              </a:rPr>
              <a:t>can</a:t>
            </a:r>
            <a:r>
              <a:rPr lang="zh-CN" altLang="en-US" dirty="0" smtClean="0">
                <a:solidFill>
                  <a:srgbClr val="FF0000"/>
                </a:solidFill>
              </a:rPr>
              <a:t> </a:t>
            </a:r>
            <a:r>
              <a:rPr lang="en-US" altLang="zh-CN" dirty="0" smtClean="0">
                <a:solidFill>
                  <a:srgbClr val="FF0000"/>
                </a:solidFill>
              </a:rPr>
              <a:t>update</a:t>
            </a:r>
            <a:r>
              <a:rPr lang="zh-CN" altLang="en-US" dirty="0" smtClean="0">
                <a:solidFill>
                  <a:srgbClr val="FF0000"/>
                </a:solidFill>
              </a:rPr>
              <a:t> </a:t>
            </a:r>
            <a:r>
              <a:rPr lang="en-US" altLang="zh-CN" dirty="0" smtClean="0">
                <a:solidFill>
                  <a:srgbClr val="FF0000"/>
                </a:solidFill>
              </a:rPr>
              <a:t>till</a:t>
            </a:r>
            <a:r>
              <a:rPr lang="zh-CN" altLang="en-US" dirty="0" smtClean="0">
                <a:solidFill>
                  <a:srgbClr val="FF0000"/>
                </a:solidFill>
              </a:rPr>
              <a:t> </a:t>
            </a:r>
            <a:r>
              <a:rPr lang="en-US" altLang="zh-CN" dirty="0" smtClean="0">
                <a:solidFill>
                  <a:srgbClr val="FF0000"/>
                </a:solidFill>
              </a:rPr>
              <a:t>Final</a:t>
            </a:r>
            <a:r>
              <a:rPr lang="zh-CN" altLang="en-US" dirty="0" smtClean="0">
                <a:solidFill>
                  <a:srgbClr val="FF0000"/>
                </a:solidFill>
              </a:rPr>
              <a:t> </a:t>
            </a:r>
            <a:r>
              <a:rPr lang="en-US" altLang="zh-CN" dirty="0" smtClean="0">
                <a:solidFill>
                  <a:srgbClr val="FF0000"/>
                </a:solidFill>
              </a:rPr>
              <a:t>exam</a:t>
            </a:r>
            <a:r>
              <a:rPr lang="zh-CN" altLang="en-US" dirty="0" smtClean="0">
                <a:solidFill>
                  <a:srgbClr val="FF0000"/>
                </a:solidFill>
              </a:rPr>
              <a:t> </a:t>
            </a:r>
            <a:r>
              <a:rPr lang="en-US" altLang="zh-CN" dirty="0" smtClean="0">
                <a:solidFill>
                  <a:srgbClr val="FF0000"/>
                </a:solidFill>
              </a:rPr>
              <a:t>(Nov.</a:t>
            </a:r>
            <a:r>
              <a:rPr lang="zh-CN" altLang="en-US" dirty="0" smtClean="0">
                <a:solidFill>
                  <a:srgbClr val="FF0000"/>
                </a:solidFill>
              </a:rPr>
              <a:t> </a:t>
            </a:r>
            <a:r>
              <a:rPr lang="en-US" altLang="zh-CN" dirty="0" smtClean="0">
                <a:solidFill>
                  <a:srgbClr val="FF0000"/>
                </a:solidFill>
              </a:rPr>
              <a:t>12)</a:t>
            </a:r>
            <a:endParaRPr lang="zh-CN" altLang="en-US" dirty="0" smtClean="0">
              <a:solidFill>
                <a:srgbClr val="FF0000"/>
              </a:solidFill>
            </a:endParaRPr>
          </a:p>
          <a:p>
            <a:r>
              <a:rPr lang="en-US" altLang="zh-CN" dirty="0" smtClean="0"/>
              <a:t>Dec.</a:t>
            </a:r>
            <a:r>
              <a:rPr lang="zh-CN" altLang="en-US" dirty="0" smtClean="0"/>
              <a:t> </a:t>
            </a:r>
            <a:r>
              <a:rPr lang="en-US" altLang="zh-CN" dirty="0" smtClean="0"/>
              <a:t>5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Dec.</a:t>
            </a:r>
            <a:r>
              <a:rPr lang="zh-CN" altLang="en-US" dirty="0" smtClean="0"/>
              <a:t> </a:t>
            </a:r>
            <a:r>
              <a:rPr lang="en-US" altLang="zh-CN" dirty="0"/>
              <a:t>7</a:t>
            </a:r>
            <a:r>
              <a:rPr lang="en-US" altLang="zh-CN" dirty="0" smtClean="0"/>
              <a:t>:</a:t>
            </a:r>
            <a:r>
              <a:rPr lang="zh-CN" altLang="en-US" dirty="0" smtClean="0"/>
              <a:t> </a:t>
            </a:r>
            <a:r>
              <a:rPr lang="en-US" altLang="zh-CN" dirty="0" smtClean="0"/>
              <a:t>Project</a:t>
            </a:r>
            <a:r>
              <a:rPr lang="zh-CN" altLang="en-US" dirty="0" smtClean="0"/>
              <a:t> </a:t>
            </a:r>
            <a:r>
              <a:rPr lang="en-US" altLang="zh-CN" dirty="0" smtClean="0"/>
              <a:t>presentations</a:t>
            </a:r>
            <a:endParaRPr lang="zh-CN" alt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60425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43532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28965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078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58342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31758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00"/>
            <a:ext cx="9144000" cy="6829063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0603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0"/>
            <a:ext cx="9105580" cy="68580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10997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0"/>
            <a:ext cx="9110312" cy="68580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1919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39187" cy="68580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85908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>
                <a:solidFill>
                  <a:prstClr val="black"/>
                </a:solidFill>
              </a:rPr>
              <a:t>Typical</a:t>
            </a:r>
            <a:r>
              <a:rPr lang="zh-CN" altLang="en-US" dirty="0" smtClean="0">
                <a:solidFill>
                  <a:prstClr val="black"/>
                </a:solidFill>
              </a:rPr>
              <a:t> </a:t>
            </a:r>
            <a:r>
              <a:rPr lang="en-US" altLang="zh-CN" dirty="0" smtClean="0">
                <a:solidFill>
                  <a:prstClr val="black"/>
                </a:solidFill>
              </a:rPr>
              <a:t>Clustering</a:t>
            </a:r>
            <a:r>
              <a:rPr lang="zh-CN" altLang="en-US" dirty="0" smtClean="0">
                <a:solidFill>
                  <a:prstClr val="black"/>
                </a:solidFill>
              </a:rPr>
              <a:t> </a:t>
            </a:r>
            <a:r>
              <a:rPr lang="en-US" altLang="zh-CN" dirty="0" smtClean="0">
                <a:solidFill>
                  <a:prstClr val="black"/>
                </a:solidFill>
              </a:rPr>
              <a:t>Methodologies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21275"/>
          </a:xfrm>
        </p:spPr>
        <p:txBody>
          <a:bodyPr>
            <a:normAutofit/>
          </a:bodyPr>
          <a:lstStyle/>
          <a:p>
            <a:r>
              <a:rPr lang="en-US" altLang="en-US" b="1" dirty="0" smtClean="0"/>
              <a:t>Distance-based </a:t>
            </a:r>
            <a:r>
              <a:rPr lang="en-US" altLang="en-US" b="1" dirty="0"/>
              <a:t>methods</a:t>
            </a:r>
          </a:p>
          <a:p>
            <a:r>
              <a:rPr lang="en-US" altLang="en-US" b="1" dirty="0"/>
              <a:t>Density-based and grid-based methods</a:t>
            </a:r>
          </a:p>
          <a:p>
            <a:r>
              <a:rPr lang="en-US" altLang="en-US" b="1" dirty="0"/>
              <a:t>Probabilistic and generative models</a:t>
            </a:r>
          </a:p>
          <a:p>
            <a:r>
              <a:rPr lang="en-US" altLang="en-US" dirty="0">
                <a:solidFill>
                  <a:srgbClr val="C00000"/>
                </a:solidFill>
              </a:rPr>
              <a:t>Leveraging dimensionality reduction methods</a:t>
            </a:r>
          </a:p>
          <a:p>
            <a:r>
              <a:rPr lang="en-US" altLang="en-US" dirty="0">
                <a:solidFill>
                  <a:srgbClr val="C00000"/>
                </a:solidFill>
              </a:rPr>
              <a:t>High-dimensional clustering</a:t>
            </a:r>
          </a:p>
          <a:p>
            <a:r>
              <a:rPr lang="en-US" altLang="en-US" dirty="0">
                <a:solidFill>
                  <a:srgbClr val="C00000"/>
                </a:solidFill>
              </a:rPr>
              <a:t>Scalable techniques for cluster </a:t>
            </a:r>
            <a:r>
              <a:rPr lang="en-US" altLang="en-US" dirty="0" smtClean="0">
                <a:solidFill>
                  <a:srgbClr val="C00000"/>
                </a:solidFill>
              </a:rPr>
              <a:t>analysis</a:t>
            </a:r>
            <a:endParaRPr lang="en-US" altLang="en-US" dirty="0">
              <a:solidFill>
                <a:srgbClr val="C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86598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>
                <a:solidFill>
                  <a:prstClr val="black"/>
                </a:solidFill>
              </a:rPr>
              <a:t>User </a:t>
            </a:r>
            <a:r>
              <a:rPr lang="en-US" altLang="en-US" dirty="0">
                <a:solidFill>
                  <a:srgbClr val="C00000"/>
                </a:solidFill>
              </a:rPr>
              <a:t>Insights</a:t>
            </a:r>
            <a:r>
              <a:rPr lang="en-US" altLang="en-US" dirty="0">
                <a:solidFill>
                  <a:prstClr val="black"/>
                </a:solidFill>
              </a:rPr>
              <a:t> and </a:t>
            </a:r>
            <a:r>
              <a:rPr lang="en-US" altLang="en-US" dirty="0">
                <a:solidFill>
                  <a:srgbClr val="C00000"/>
                </a:solidFill>
              </a:rPr>
              <a:t>Interactions</a:t>
            </a:r>
            <a:r>
              <a:rPr lang="en-US" altLang="en-US" dirty="0">
                <a:solidFill>
                  <a:prstClr val="black"/>
                </a:solidFill>
              </a:rPr>
              <a:t> in Clustering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21275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10000"/>
              </a:lnSpc>
            </a:pPr>
            <a:r>
              <a:rPr lang="en-US" altLang="zh-CN" sz="2400" b="1" dirty="0">
                <a:ea typeface="SimSun" panose="02010600030101010101" pitchFamily="2" charset="-122"/>
              </a:rPr>
              <a:t>Visual insights</a:t>
            </a:r>
            <a:r>
              <a:rPr lang="en-US" altLang="zh-CN" sz="2400" dirty="0">
                <a:ea typeface="SimSun" panose="02010600030101010101" pitchFamily="2" charset="-122"/>
              </a:rPr>
              <a:t>: </a:t>
            </a:r>
            <a:r>
              <a:rPr lang="en-US" sz="2400" dirty="0"/>
              <a:t>One picture is worth a thousand words</a:t>
            </a:r>
            <a:endParaRPr lang="en-US" altLang="zh-CN" sz="2400" dirty="0">
              <a:ea typeface="SimSun" panose="02010600030101010101" pitchFamily="2" charset="-122"/>
            </a:endParaRPr>
          </a:p>
          <a:p>
            <a:pPr lvl="1">
              <a:lnSpc>
                <a:spcPct val="110000"/>
              </a:lnSpc>
            </a:pPr>
            <a:r>
              <a:rPr lang="en-US" altLang="zh-CN" sz="2400" dirty="0">
                <a:ea typeface="SimSun" panose="02010600030101010101" pitchFamily="2" charset="-122"/>
              </a:rPr>
              <a:t>Human eyes: High-speed processor linking with a rich knowledge-base </a:t>
            </a:r>
          </a:p>
          <a:p>
            <a:pPr lvl="1">
              <a:lnSpc>
                <a:spcPct val="110000"/>
              </a:lnSpc>
            </a:pPr>
            <a:r>
              <a:rPr lang="en-US" altLang="zh-CN" sz="2400" dirty="0">
                <a:ea typeface="SimSun" panose="02010600030101010101" pitchFamily="2" charset="-122"/>
              </a:rPr>
              <a:t>A human can provide intuitive insights; HD-eye: visualizing HD clusters</a:t>
            </a:r>
          </a:p>
          <a:p>
            <a:pPr>
              <a:lnSpc>
                <a:spcPct val="110000"/>
              </a:lnSpc>
            </a:pPr>
            <a:r>
              <a:rPr lang="en-US" altLang="zh-CN" sz="2400" b="1" dirty="0">
                <a:ea typeface="SimSun" panose="02010600030101010101" pitchFamily="2" charset="-122"/>
              </a:rPr>
              <a:t>Semi-supervised insights</a:t>
            </a:r>
            <a:r>
              <a:rPr lang="en-US" altLang="zh-CN" sz="2400" dirty="0">
                <a:ea typeface="SimSun" panose="02010600030101010101" pitchFamily="2" charset="-122"/>
              </a:rPr>
              <a:t>: Passing user’s insights or intention to system</a:t>
            </a:r>
          </a:p>
          <a:p>
            <a:pPr lvl="1">
              <a:lnSpc>
                <a:spcPct val="110000"/>
              </a:lnSpc>
            </a:pPr>
            <a:r>
              <a:rPr lang="en-US" altLang="zh-CN" sz="2400" dirty="0">
                <a:ea typeface="SimSun" panose="02010600030101010101" pitchFamily="2" charset="-122"/>
              </a:rPr>
              <a:t>User-seeding: A user provides a number of labeled examples, approximately representing categories of interest</a:t>
            </a:r>
          </a:p>
          <a:p>
            <a:pPr>
              <a:lnSpc>
                <a:spcPct val="110000"/>
              </a:lnSpc>
            </a:pPr>
            <a:r>
              <a:rPr lang="en-US" altLang="zh-CN" sz="2400" b="1" dirty="0">
                <a:ea typeface="SimSun" panose="02010600030101010101" pitchFamily="2" charset="-122"/>
              </a:rPr>
              <a:t>Multi-view and ensemble-based insights</a:t>
            </a:r>
          </a:p>
          <a:p>
            <a:pPr lvl="1">
              <a:lnSpc>
                <a:spcPct val="110000"/>
              </a:lnSpc>
            </a:pPr>
            <a:r>
              <a:rPr lang="en-US" altLang="zh-CN" sz="2400" dirty="0">
                <a:ea typeface="SimSun" panose="02010600030101010101" pitchFamily="2" charset="-122"/>
              </a:rPr>
              <a:t>Multi-view clustering: Multiple </a:t>
            </a:r>
            <a:r>
              <a:rPr lang="en-US" altLang="zh-CN" sz="2400" dirty="0" err="1">
                <a:ea typeface="SimSun" panose="02010600030101010101" pitchFamily="2" charset="-122"/>
              </a:rPr>
              <a:t>clusterings</a:t>
            </a:r>
            <a:r>
              <a:rPr lang="en-US" altLang="zh-CN" sz="2400" dirty="0">
                <a:ea typeface="SimSun" panose="02010600030101010101" pitchFamily="2" charset="-122"/>
              </a:rPr>
              <a:t> represent different perspectives</a:t>
            </a:r>
          </a:p>
          <a:p>
            <a:pPr lvl="1">
              <a:lnSpc>
                <a:spcPct val="110000"/>
              </a:lnSpc>
            </a:pPr>
            <a:r>
              <a:rPr lang="en-US" altLang="zh-CN" sz="2400" dirty="0">
                <a:ea typeface="SimSun" panose="02010600030101010101" pitchFamily="2" charset="-122"/>
              </a:rPr>
              <a:t>Multiple clustering results can be </a:t>
            </a:r>
            <a:r>
              <a:rPr lang="en-US" altLang="zh-CN" sz="2400" dirty="0" err="1">
                <a:ea typeface="SimSun" panose="02010600030101010101" pitchFamily="2" charset="-122"/>
              </a:rPr>
              <a:t>ensembled</a:t>
            </a:r>
            <a:r>
              <a:rPr lang="en-US" altLang="zh-CN" sz="2400" dirty="0">
                <a:ea typeface="SimSun" panose="02010600030101010101" pitchFamily="2" charset="-122"/>
              </a:rPr>
              <a:t> to provide a more robust solution </a:t>
            </a:r>
          </a:p>
          <a:p>
            <a:pPr>
              <a:lnSpc>
                <a:spcPct val="110000"/>
              </a:lnSpc>
            </a:pPr>
            <a:r>
              <a:rPr lang="en-US" altLang="zh-CN" sz="2400" b="1" dirty="0">
                <a:ea typeface="SimSun" panose="02010600030101010101" pitchFamily="2" charset="-122"/>
              </a:rPr>
              <a:t>Validation-based insights</a:t>
            </a:r>
            <a:r>
              <a:rPr lang="en-US" altLang="zh-CN" sz="2400" dirty="0">
                <a:ea typeface="SimSun" panose="02010600030101010101" pitchFamily="2" charset="-122"/>
              </a:rPr>
              <a:t>: Evaluation of the quality of clusters generated</a:t>
            </a:r>
          </a:p>
          <a:p>
            <a:pPr lvl="1">
              <a:lnSpc>
                <a:spcPct val="110000"/>
              </a:lnSpc>
            </a:pPr>
            <a:r>
              <a:rPr lang="en-US" altLang="zh-CN" sz="2400" dirty="0">
                <a:ea typeface="SimSun" panose="02010600030101010101" pitchFamily="2" charset="-122"/>
              </a:rPr>
              <a:t>May use case studies, specific measures, or pre-existing labels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23242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altLang="en-US" dirty="0" err="1" smtClean="0"/>
              <a:t>Jiawei</a:t>
            </a:r>
            <a:r>
              <a:rPr lang="en-US" altLang="en-US" dirty="0" smtClean="0"/>
              <a:t> Han, </a:t>
            </a:r>
            <a:r>
              <a:rPr lang="en-US" altLang="en-US" dirty="0" err="1" smtClean="0"/>
              <a:t>Micheline</a:t>
            </a:r>
            <a:r>
              <a:rPr lang="en-US" altLang="en-US" dirty="0" smtClean="0"/>
              <a:t> </a:t>
            </a:r>
            <a:r>
              <a:rPr lang="en-US" altLang="en-US" dirty="0" err="1" smtClean="0"/>
              <a:t>Kamber</a:t>
            </a:r>
            <a:r>
              <a:rPr lang="en-US" altLang="en-US" dirty="0" smtClean="0"/>
              <a:t>, and Jian Pei. Data Mining: Concepts and Techniques. Morgan Kaufmann, 3rd ed. , 2011 (Chapters 10 &amp; 11)</a:t>
            </a:r>
          </a:p>
          <a:p>
            <a:r>
              <a:rPr lang="en-US" altLang="en-US" dirty="0" err="1" smtClean="0"/>
              <a:t>Charu</a:t>
            </a:r>
            <a:r>
              <a:rPr lang="en-US" altLang="en-US" dirty="0" smtClean="0"/>
              <a:t> Aggarwal and </a:t>
            </a:r>
            <a:r>
              <a:rPr lang="en-US" altLang="en-US" dirty="0" err="1" smtClean="0"/>
              <a:t>Chandran</a:t>
            </a:r>
            <a:r>
              <a:rPr lang="en-US" altLang="en-US" dirty="0" smtClean="0"/>
              <a:t> K. Reddy (eds.). Data Clustering: Algorithms and Applications. CRC Press, 2014</a:t>
            </a:r>
          </a:p>
          <a:p>
            <a:r>
              <a:rPr lang="en-US" altLang="en-US" dirty="0" smtClean="0"/>
              <a:t>Mohammed J. </a:t>
            </a:r>
            <a:r>
              <a:rPr lang="en-US" altLang="en-US" dirty="0" err="1" smtClean="0"/>
              <a:t>Zaki</a:t>
            </a:r>
            <a:r>
              <a:rPr lang="en-US" altLang="en-US" dirty="0" smtClean="0"/>
              <a:t> and Wagner </a:t>
            </a:r>
            <a:r>
              <a:rPr lang="en-US" altLang="en-US" dirty="0" err="1" smtClean="0"/>
              <a:t>Meira</a:t>
            </a:r>
            <a:r>
              <a:rPr lang="en-US" altLang="en-US" dirty="0" smtClean="0"/>
              <a:t>, Jr..  Data Mining and Analysis: Fundamental Concepts and Algorithms.  Cambridge University Press, 2014</a:t>
            </a:r>
          </a:p>
          <a:p>
            <a:pPr lvl="0"/>
            <a:r>
              <a:rPr lang="en-US" altLang="en-US" dirty="0" smtClean="0"/>
              <a:t>L. Kaufman and P. J. </a:t>
            </a:r>
            <a:r>
              <a:rPr lang="en-US" altLang="en-US" dirty="0" err="1" smtClean="0"/>
              <a:t>Rousseeuw</a:t>
            </a:r>
            <a:r>
              <a:rPr lang="en-US" altLang="en-US" dirty="0" smtClean="0"/>
              <a:t>, Finding Groups in Data: An Introduction to Cluster Analysis, John Wiley &amp; Sons, 1990</a:t>
            </a:r>
          </a:p>
          <a:p>
            <a:pPr lvl="0"/>
            <a:r>
              <a:rPr lang="en-US" altLang="en-US" dirty="0" err="1" smtClean="0"/>
              <a:t>Charu</a:t>
            </a:r>
            <a:r>
              <a:rPr lang="en-US" altLang="en-US" dirty="0" smtClean="0"/>
              <a:t> Aggarwal. An Introduction to Clustering Analysis. in Aggarwal and Reddy (eds.). Data Clustering: Algorithms and Applications (Chapter 1). CRC Press, 2014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6035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2233" y="47186"/>
            <a:ext cx="4383935" cy="4062334"/>
          </a:xfrm>
          <a:prstGeom prst="rect">
            <a:avLst/>
          </a:prstGeom>
        </p:spPr>
      </p:pic>
      <p:sp>
        <p:nvSpPr>
          <p:cNvPr id="7" name="Subtitle 2"/>
          <p:cNvSpPr txBox="1">
            <a:spLocks/>
          </p:cNvSpPr>
          <p:nvPr/>
        </p:nvSpPr>
        <p:spPr>
          <a:xfrm>
            <a:off x="685800" y="4739317"/>
            <a:ext cx="8110368" cy="12206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28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Subtitle 2"/>
          <p:cNvSpPr txBox="1">
            <a:spLocks/>
          </p:cNvSpPr>
          <p:nvPr/>
        </p:nvSpPr>
        <p:spPr>
          <a:xfrm>
            <a:off x="685800" y="4577933"/>
            <a:ext cx="7456311" cy="175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dirty="0" smtClean="0">
                <a:solidFill>
                  <a:srgbClr val="C00000"/>
                </a:solidFill>
              </a:rPr>
              <a:t>Meng</a:t>
            </a:r>
            <a:r>
              <a:rPr lang="zh-CN" altLang="en-US" dirty="0" smtClean="0">
                <a:solidFill>
                  <a:srgbClr val="C00000"/>
                </a:solidFill>
              </a:rPr>
              <a:t> </a:t>
            </a:r>
            <a:r>
              <a:rPr lang="en-US" altLang="zh-CN" dirty="0" smtClean="0">
                <a:solidFill>
                  <a:srgbClr val="C00000"/>
                </a:solidFill>
              </a:rPr>
              <a:t>Jiang</a:t>
            </a:r>
          </a:p>
          <a:p>
            <a:pPr algn="l"/>
            <a:r>
              <a:rPr lang="en-US" altLang="zh-CN" dirty="0" smtClean="0">
                <a:solidFill>
                  <a:srgbClr val="0070C0"/>
                </a:solidFill>
              </a:rPr>
              <a:t>CSE</a:t>
            </a:r>
            <a:r>
              <a:rPr lang="zh-CN" altLang="en-US" dirty="0" smtClean="0">
                <a:solidFill>
                  <a:srgbClr val="0070C0"/>
                </a:solidFill>
              </a:rPr>
              <a:t> </a:t>
            </a:r>
            <a:r>
              <a:rPr lang="en-US" altLang="zh-CN" dirty="0" smtClean="0">
                <a:solidFill>
                  <a:srgbClr val="0070C0"/>
                </a:solidFill>
              </a:rPr>
              <a:t>40647/60647</a:t>
            </a:r>
            <a:r>
              <a:rPr lang="zh-CN" altLang="en-US" dirty="0" smtClean="0">
                <a:solidFill>
                  <a:srgbClr val="0070C0"/>
                </a:solidFill>
              </a:rPr>
              <a:t> </a:t>
            </a:r>
            <a:r>
              <a:rPr lang="en-US" altLang="zh-CN" dirty="0" smtClean="0">
                <a:solidFill>
                  <a:srgbClr val="0070C0"/>
                </a:solidFill>
              </a:rPr>
              <a:t>Data</a:t>
            </a:r>
            <a:r>
              <a:rPr lang="zh-CN" altLang="en-US" dirty="0" smtClean="0">
                <a:solidFill>
                  <a:srgbClr val="0070C0"/>
                </a:solidFill>
              </a:rPr>
              <a:t> </a:t>
            </a:r>
            <a:r>
              <a:rPr lang="en-US" altLang="zh-CN" dirty="0" smtClean="0">
                <a:solidFill>
                  <a:srgbClr val="0070C0"/>
                </a:solidFill>
              </a:rPr>
              <a:t>Science</a:t>
            </a:r>
            <a:r>
              <a:rPr lang="zh-CN" altLang="en-US" dirty="0" smtClean="0">
                <a:solidFill>
                  <a:srgbClr val="0070C0"/>
                </a:solidFill>
              </a:rPr>
              <a:t> </a:t>
            </a:r>
            <a:r>
              <a:rPr lang="en-US" altLang="zh-CN" dirty="0" smtClean="0">
                <a:solidFill>
                  <a:srgbClr val="0070C0"/>
                </a:solidFill>
              </a:rPr>
              <a:t>Fall</a:t>
            </a:r>
            <a:r>
              <a:rPr lang="zh-CN" altLang="en-US" dirty="0" smtClean="0">
                <a:solidFill>
                  <a:srgbClr val="0070C0"/>
                </a:solidFill>
              </a:rPr>
              <a:t> </a:t>
            </a:r>
            <a:r>
              <a:rPr lang="en-US" altLang="zh-CN" dirty="0" smtClean="0">
                <a:solidFill>
                  <a:srgbClr val="0070C0"/>
                </a:solidFill>
              </a:rPr>
              <a:t>2017</a:t>
            </a:r>
            <a:endParaRPr lang="zh-CN" altLang="en-US" dirty="0" smtClean="0">
              <a:solidFill>
                <a:srgbClr val="0070C0"/>
              </a:solidFill>
            </a:endParaRPr>
          </a:p>
          <a:p>
            <a:pPr algn="l"/>
            <a:r>
              <a:rPr lang="en-US" altLang="zh-CN" dirty="0" smtClean="0">
                <a:solidFill>
                  <a:srgbClr val="0070C0"/>
                </a:solidFill>
              </a:rPr>
              <a:t>Introduction to Data Mining</a:t>
            </a:r>
            <a:endParaRPr lang="en-US" altLang="zh-CN" dirty="0">
              <a:solidFill>
                <a:srgbClr val="0070C0"/>
              </a:solidFill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685800" y="2743136"/>
            <a:ext cx="7772400" cy="22680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dirty="0" smtClean="0">
                <a:solidFill>
                  <a:schemeClr val="accent6">
                    <a:lumMod val="75000"/>
                  </a:schemeClr>
                </a:solidFill>
              </a:rPr>
              <a:t>Chapter 10.</a:t>
            </a:r>
            <a:br>
              <a:rPr lang="en-US" altLang="zh-CN" dirty="0" smtClean="0">
                <a:solidFill>
                  <a:schemeClr val="accent6">
                    <a:lumMod val="75000"/>
                  </a:schemeClr>
                </a:solidFill>
              </a:rPr>
            </a:br>
            <a:r>
              <a:rPr lang="en-US" altLang="zh-CN" dirty="0" smtClean="0">
                <a:solidFill>
                  <a:schemeClr val="accent6">
                    <a:lumMod val="75000"/>
                  </a:schemeClr>
                </a:solidFill>
              </a:rPr>
              <a:t>Cluster</a:t>
            </a:r>
            <a:r>
              <a:rPr lang="zh-CN" altLang="en-US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altLang="zh-CN" dirty="0" smtClean="0">
                <a:solidFill>
                  <a:schemeClr val="accent6">
                    <a:lumMod val="75000"/>
                  </a:schemeClr>
                </a:solidFill>
              </a:rPr>
              <a:t>Analysis: Concepts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4729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7848600" cy="1752600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chemeClr val="accent6">
                    <a:lumMod val="50000"/>
                  </a:schemeClr>
                </a:solidFill>
              </a:rPr>
              <a:t>Meng Jiang</a:t>
            </a:r>
            <a:r>
              <a:rPr lang="en-US" altLang="zh-CN" sz="2800" dirty="0" smtClean="0">
                <a:solidFill>
                  <a:schemeClr val="accent6">
                    <a:lumMod val="50000"/>
                  </a:schemeClr>
                </a:solidFill>
              </a:rPr>
              <a:t>,</a:t>
            </a:r>
            <a:r>
              <a:rPr lang="zh-CN" altLang="en-US" sz="2800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altLang="zh-CN" sz="2800" dirty="0" smtClean="0">
                <a:solidFill>
                  <a:schemeClr val="accent6">
                    <a:lumMod val="50000"/>
                  </a:schemeClr>
                </a:solidFill>
              </a:rPr>
              <a:t>Christos</a:t>
            </a:r>
            <a:r>
              <a:rPr lang="zh-CN" altLang="en-US" sz="2800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altLang="zh-CN" sz="2800" dirty="0" err="1" smtClean="0">
                <a:solidFill>
                  <a:schemeClr val="accent6">
                    <a:lumMod val="50000"/>
                  </a:schemeClr>
                </a:solidFill>
              </a:rPr>
              <a:t>Faloutsos</a:t>
            </a:r>
            <a:r>
              <a:rPr lang="en-US" altLang="zh-CN" sz="2800" dirty="0" smtClean="0">
                <a:solidFill>
                  <a:schemeClr val="accent6">
                    <a:lumMod val="50000"/>
                  </a:schemeClr>
                </a:solidFill>
              </a:rPr>
              <a:t>,</a:t>
            </a:r>
            <a:r>
              <a:rPr lang="zh-CN" altLang="en-US" sz="2800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altLang="zh-CN" sz="2800" dirty="0" err="1" smtClean="0">
                <a:solidFill>
                  <a:schemeClr val="accent6">
                    <a:lumMod val="50000"/>
                  </a:schemeClr>
                </a:solidFill>
              </a:rPr>
              <a:t>Jiawei</a:t>
            </a:r>
            <a:r>
              <a:rPr lang="zh-CN" altLang="en-US" sz="2800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altLang="zh-CN" sz="2800" dirty="0" smtClean="0">
                <a:solidFill>
                  <a:schemeClr val="accent6">
                    <a:lumMod val="50000"/>
                  </a:schemeClr>
                </a:solidFill>
              </a:rPr>
              <a:t>Han</a:t>
            </a:r>
            <a:endParaRPr lang="zh-CN" altLang="en-US" sz="2800" dirty="0" smtClean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4388725"/>
            <a:ext cx="1158766" cy="173814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386" y="4388725"/>
            <a:ext cx="1435556" cy="173814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93762" y="4388725"/>
            <a:ext cx="1241535" cy="173814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85800" y="1358015"/>
            <a:ext cx="7766870" cy="20005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800" b="1" dirty="0" smtClean="0">
                <a:solidFill>
                  <a:srgbClr val="011C9A"/>
                </a:solidFill>
              </a:rPr>
              <a:t>C</a:t>
            </a:r>
            <a:r>
              <a:rPr lang="en-US" altLang="zh-CN" sz="4000" b="1" dirty="0" smtClean="0">
                <a:solidFill>
                  <a:srgbClr val="011C9A"/>
                </a:solidFill>
              </a:rPr>
              <a:t>ATCH</a:t>
            </a:r>
            <a:r>
              <a:rPr lang="en-US" altLang="zh-CN" sz="4800" b="1" dirty="0" smtClean="0">
                <a:solidFill>
                  <a:srgbClr val="011C9A"/>
                </a:solidFill>
              </a:rPr>
              <a:t>T</a:t>
            </a:r>
            <a:r>
              <a:rPr lang="en-US" altLang="zh-CN" sz="4000" b="1" dirty="0" smtClean="0">
                <a:solidFill>
                  <a:srgbClr val="011C9A"/>
                </a:solidFill>
              </a:rPr>
              <a:t>ARTAN</a:t>
            </a:r>
            <a:r>
              <a:rPr lang="en-US" altLang="zh-CN" sz="4800" b="1" dirty="0" smtClean="0">
                <a:solidFill>
                  <a:srgbClr val="011C9A"/>
                </a:solidFill>
              </a:rPr>
              <a:t>:</a:t>
            </a:r>
            <a:endParaRPr lang="zh-CN" altLang="en-US" sz="4800" b="1" dirty="0">
              <a:solidFill>
                <a:srgbClr val="011C9A"/>
              </a:solidFill>
            </a:endParaRPr>
          </a:p>
          <a:p>
            <a:r>
              <a:rPr lang="en-US" altLang="zh-CN" sz="3800" dirty="0" smtClean="0">
                <a:solidFill>
                  <a:srgbClr val="011C9A"/>
                </a:solidFill>
              </a:rPr>
              <a:t>Representing</a:t>
            </a:r>
            <a:r>
              <a:rPr lang="zh-CN" altLang="en-US" sz="3800" dirty="0" smtClean="0">
                <a:solidFill>
                  <a:srgbClr val="011C9A"/>
                </a:solidFill>
              </a:rPr>
              <a:t> </a:t>
            </a:r>
            <a:r>
              <a:rPr lang="en-US" altLang="zh-CN" sz="3800" dirty="0" smtClean="0">
                <a:solidFill>
                  <a:srgbClr val="011C9A"/>
                </a:solidFill>
              </a:rPr>
              <a:t>and</a:t>
            </a:r>
            <a:r>
              <a:rPr lang="zh-CN" altLang="en-US" sz="3800" dirty="0" smtClean="0">
                <a:solidFill>
                  <a:srgbClr val="011C9A"/>
                </a:solidFill>
              </a:rPr>
              <a:t> </a:t>
            </a:r>
            <a:r>
              <a:rPr lang="en-US" altLang="zh-CN" sz="3800" dirty="0" smtClean="0">
                <a:solidFill>
                  <a:srgbClr val="011C9A"/>
                </a:solidFill>
              </a:rPr>
              <a:t>Summarizing</a:t>
            </a:r>
            <a:endParaRPr lang="zh-CN" altLang="en-US" sz="3800" dirty="0">
              <a:solidFill>
                <a:srgbClr val="011C9A"/>
              </a:solidFill>
            </a:endParaRPr>
          </a:p>
          <a:p>
            <a:r>
              <a:rPr lang="en-US" altLang="zh-CN" sz="3800" dirty="0" smtClean="0">
                <a:solidFill>
                  <a:srgbClr val="011C9A"/>
                </a:solidFill>
              </a:rPr>
              <a:t>Dynamic</a:t>
            </a:r>
            <a:r>
              <a:rPr lang="zh-CN" altLang="en-US" sz="3800" dirty="0" smtClean="0">
                <a:solidFill>
                  <a:srgbClr val="011C9A"/>
                </a:solidFill>
              </a:rPr>
              <a:t> </a:t>
            </a:r>
            <a:r>
              <a:rPr lang="en-US" altLang="zh-CN" sz="3800" dirty="0" err="1" smtClean="0">
                <a:solidFill>
                  <a:srgbClr val="011C9A"/>
                </a:solidFill>
              </a:rPr>
              <a:t>Multicontextual</a:t>
            </a:r>
            <a:r>
              <a:rPr lang="zh-CN" altLang="en-US" sz="3800" dirty="0" smtClean="0">
                <a:solidFill>
                  <a:srgbClr val="011C9A"/>
                </a:solidFill>
              </a:rPr>
              <a:t> </a:t>
            </a:r>
            <a:r>
              <a:rPr lang="en-US" altLang="zh-CN" sz="3800" dirty="0" smtClean="0">
                <a:solidFill>
                  <a:srgbClr val="011C9A"/>
                </a:solidFill>
              </a:rPr>
              <a:t>Behaviors</a:t>
            </a:r>
            <a:endParaRPr lang="en-US" sz="3800" dirty="0">
              <a:solidFill>
                <a:srgbClr val="011C9A"/>
              </a:solidFill>
            </a:endParaRPr>
          </a:p>
        </p:txBody>
      </p:sp>
      <p:pic>
        <p:nvPicPr>
          <p:cNvPr id="9" name="Picture 8" descr="C:\Users\meng\Desktop\cmu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3420" y="5212474"/>
            <a:ext cx="121925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7423" y="5212474"/>
            <a:ext cx="705997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86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C:\Users\meng\Desktop\cmu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1170" y="2395995"/>
            <a:ext cx="6360148" cy="4769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Tartan?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51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607" y="1528064"/>
            <a:ext cx="5633291" cy="112967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047" y="1528064"/>
            <a:ext cx="1774439" cy="452836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7230" y="1527068"/>
            <a:ext cx="1160632" cy="1160632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108062" y="2790084"/>
            <a:ext cx="35486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/>
              <a:t>Visited CMU in 2012-13</a:t>
            </a:r>
            <a:endParaRPr lang="en-US" sz="2400" b="1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8062" y="3384096"/>
            <a:ext cx="1158766" cy="173814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4512" y="3354133"/>
            <a:ext cx="1435556" cy="1738149"/>
          </a:xfrm>
          <a:prstGeom prst="rect">
            <a:avLst/>
          </a:prstGeom>
        </p:spPr>
      </p:pic>
      <p:sp>
        <p:nvSpPr>
          <p:cNvPr id="15" name="Right Arrow 14"/>
          <p:cNvSpPr/>
          <p:nvPr/>
        </p:nvSpPr>
        <p:spPr>
          <a:xfrm>
            <a:off x="3340807" y="4010854"/>
            <a:ext cx="589726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2388435" y="5225436"/>
            <a:ext cx="271689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/>
              <a:t>Watched lots of</a:t>
            </a:r>
          </a:p>
          <a:p>
            <a:r>
              <a:rPr lang="en-US" sz="2400" b="1" dirty="0" smtClean="0"/>
              <a:t>Tartans</a:t>
            </a:r>
            <a:r>
              <a:rPr lang="en-US" altLang="zh-CN" sz="2400" b="1" dirty="0" smtClean="0"/>
              <a:t>’</a:t>
            </a:r>
            <a:r>
              <a:rPr lang="en-US" sz="2400" b="1" dirty="0" smtClean="0"/>
              <a:t> games</a:t>
            </a:r>
            <a:r>
              <a:rPr lang="is-IS" sz="2400" b="1" dirty="0" smtClean="0"/>
              <a:t>…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44082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What</a:t>
            </a:r>
            <a:r>
              <a:rPr lang="zh-CN" altLang="en-US" dirty="0" smtClean="0"/>
              <a:t> </a:t>
            </a:r>
            <a:r>
              <a:rPr lang="en-US" altLang="zh-CN" dirty="0" smtClean="0"/>
              <a:t>is</a:t>
            </a:r>
            <a:r>
              <a:rPr lang="zh-CN" altLang="en-US" dirty="0" smtClean="0"/>
              <a:t> </a:t>
            </a:r>
            <a:r>
              <a:rPr lang="en-US" altLang="zh-CN" dirty="0" smtClean="0"/>
              <a:t>Behavior? Is it valuable?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133900" y="2423802"/>
            <a:ext cx="4038600" cy="4488688"/>
          </a:xfrm>
        </p:spPr>
        <p:txBody>
          <a:bodyPr/>
          <a:lstStyle/>
          <a:p>
            <a:r>
              <a:rPr lang="en-US" altLang="zh-CN" dirty="0" smtClean="0"/>
              <a:t>Tweeting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behavior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4178556" y="2423802"/>
            <a:ext cx="4857982" cy="4488688"/>
          </a:xfrm>
        </p:spPr>
        <p:txBody>
          <a:bodyPr/>
          <a:lstStyle/>
          <a:p>
            <a:r>
              <a:rPr lang="en-US" altLang="zh-CN" dirty="0" smtClean="0"/>
              <a:t>Publishing-paper</a:t>
            </a:r>
            <a:r>
              <a:rPr lang="zh-CN" altLang="en-US" dirty="0" smtClean="0"/>
              <a:t> </a:t>
            </a:r>
            <a:r>
              <a:rPr lang="en-US" altLang="zh-CN" dirty="0" smtClean="0"/>
              <a:t>behavior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7" name="文本框 20"/>
          <p:cNvSpPr txBox="1"/>
          <p:nvPr/>
        </p:nvSpPr>
        <p:spPr>
          <a:xfrm>
            <a:off x="321573" y="1528064"/>
            <a:ext cx="86474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/>
              <a:t>Behavior: </a:t>
            </a:r>
            <a:r>
              <a:rPr lang="en-US" altLang="zh-CN" sz="2400" dirty="0" smtClean="0"/>
              <a:t>interactions made </a:t>
            </a:r>
            <a:r>
              <a:rPr lang="en-US" altLang="zh-CN" sz="2400" dirty="0"/>
              <a:t>by </a:t>
            </a:r>
            <a:r>
              <a:rPr lang="en-US" altLang="zh-CN" sz="2400" b="1" dirty="0" smtClean="0">
                <a:solidFill>
                  <a:srgbClr val="FF0000"/>
                </a:solidFill>
              </a:rPr>
              <a:t>individuals or organisms </a:t>
            </a:r>
            <a:r>
              <a:rPr lang="en-US" altLang="zh-CN" sz="2400" dirty="0" smtClean="0"/>
              <a:t>in </a:t>
            </a:r>
            <a:r>
              <a:rPr lang="en-US" altLang="zh-CN" sz="2400" dirty="0"/>
              <a:t>conjunction with </a:t>
            </a:r>
            <a:r>
              <a:rPr lang="en-US" altLang="zh-CN" sz="2400" b="1" dirty="0">
                <a:solidFill>
                  <a:srgbClr val="FF0000"/>
                </a:solidFill>
              </a:rPr>
              <a:t>themselves</a:t>
            </a:r>
            <a:r>
              <a:rPr lang="en-US" altLang="zh-CN" sz="2400" dirty="0">
                <a:solidFill>
                  <a:srgbClr val="FF0000"/>
                </a:solidFill>
              </a:rPr>
              <a:t> </a:t>
            </a:r>
            <a:r>
              <a:rPr lang="en-US" altLang="zh-CN" sz="2400" dirty="0"/>
              <a:t>or their </a:t>
            </a:r>
            <a:r>
              <a:rPr lang="en-US" altLang="zh-CN" sz="2400" b="1" dirty="0" smtClean="0">
                <a:solidFill>
                  <a:srgbClr val="FF0000"/>
                </a:solidFill>
              </a:rPr>
              <a:t>environment</a:t>
            </a:r>
            <a:r>
              <a:rPr lang="en-US" altLang="zh-CN" sz="2400" dirty="0" smtClean="0"/>
              <a:t>. (Wikipedia)</a:t>
            </a:r>
            <a:endParaRPr lang="zh-CN" altLang="en-US" sz="2400" dirty="0" smtClean="0"/>
          </a:p>
        </p:txBody>
      </p:sp>
      <p:sp>
        <p:nvSpPr>
          <p:cNvPr id="8" name="Rectangle 7"/>
          <p:cNvSpPr/>
          <p:nvPr/>
        </p:nvSpPr>
        <p:spPr>
          <a:xfrm>
            <a:off x="478455" y="3016019"/>
            <a:ext cx="3689563" cy="1631216"/>
          </a:xfrm>
          <a:prstGeom prst="rect">
            <a:avLst/>
          </a:prstGeom>
          <a:ln>
            <a:solidFill>
              <a:srgbClr val="011C9A"/>
            </a:solidFill>
          </a:ln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20:03:09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011C9A"/>
                </a:solidFill>
              </a:rPr>
              <a:t>@</a:t>
            </a:r>
            <a:r>
              <a:rPr lang="en-US" sz="2000" dirty="0" err="1" smtClean="0">
                <a:solidFill>
                  <a:srgbClr val="011C9A"/>
                </a:solidFill>
              </a:rPr>
              <a:t>ebekahwsm</a:t>
            </a:r>
            <a:endParaRPr lang="zh-CN" altLang="en-US" sz="2000" dirty="0" smtClean="0">
              <a:solidFill>
                <a:srgbClr val="011C9A"/>
              </a:solidFill>
            </a:endParaRPr>
          </a:p>
          <a:p>
            <a:r>
              <a:rPr lang="en-US" sz="2000" dirty="0" smtClean="0"/>
              <a:t>this </a:t>
            </a:r>
            <a:r>
              <a:rPr lang="en-US" sz="2000" dirty="0"/>
              <a:t>better be the </a:t>
            </a:r>
            <a:r>
              <a:rPr lang="en-US" sz="2000" dirty="0">
                <a:solidFill>
                  <a:srgbClr val="00B050"/>
                </a:solidFill>
              </a:rPr>
              <a:t>best halftime show </a:t>
            </a:r>
            <a:r>
              <a:rPr lang="en-US" sz="2000" dirty="0"/>
              <a:t>ever </a:t>
            </a:r>
            <a:r>
              <a:rPr lang="en-US" sz="2000" dirty="0">
                <a:solidFill>
                  <a:srgbClr val="00B050"/>
                </a:solidFill>
              </a:rPr>
              <a:t>in the history</a:t>
            </a:r>
            <a:r>
              <a:rPr lang="en-US" sz="2000" dirty="0"/>
              <a:t> of </a:t>
            </a:r>
            <a:r>
              <a:rPr lang="en-US" sz="2000" dirty="0">
                <a:solidFill>
                  <a:srgbClr val="00B050"/>
                </a:solidFill>
              </a:rPr>
              <a:t>halftimes shows</a:t>
            </a:r>
            <a:r>
              <a:rPr lang="en-US" sz="2000" dirty="0"/>
              <a:t>. ever. </a:t>
            </a:r>
            <a:r>
              <a:rPr lang="en-US" sz="2000" dirty="0">
                <a:solidFill>
                  <a:srgbClr val="7030A0"/>
                </a:solidFill>
              </a:rPr>
              <a:t>#</a:t>
            </a:r>
            <a:r>
              <a:rPr lang="en-US" sz="2000" dirty="0" err="1">
                <a:solidFill>
                  <a:srgbClr val="7030A0"/>
                </a:solidFill>
              </a:rPr>
              <a:t>SuperBowl</a:t>
            </a:r>
            <a:endParaRPr lang="en-US" sz="2000" dirty="0">
              <a:solidFill>
                <a:srgbClr val="7030A0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4527059" y="3016019"/>
            <a:ext cx="4233043" cy="1631216"/>
          </a:xfrm>
          <a:prstGeom prst="rect">
            <a:avLst/>
          </a:prstGeom>
          <a:ln>
            <a:solidFill>
              <a:srgbClr val="011C9A"/>
            </a:solidFill>
          </a:ln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</a:rPr>
              <a:t>20</a:t>
            </a:r>
            <a:r>
              <a:rPr lang="en-US" altLang="zh-CN" sz="2000" dirty="0" smtClean="0">
                <a:solidFill>
                  <a:srgbClr val="FF0000"/>
                </a:solidFill>
              </a:rPr>
              <a:t>09</a:t>
            </a:r>
            <a:r>
              <a:rPr lang="en-US" sz="2000" dirty="0" smtClean="0"/>
              <a:t> </a:t>
            </a:r>
            <a:r>
              <a:rPr lang="en-US" altLang="zh-CN" sz="2000" dirty="0" smtClean="0">
                <a:solidFill>
                  <a:srgbClr val="011C9A"/>
                </a:solidFill>
              </a:rPr>
              <a:t>P.</a:t>
            </a:r>
            <a:r>
              <a:rPr lang="zh-CN" altLang="en-US" sz="2000" dirty="0" smtClean="0">
                <a:solidFill>
                  <a:srgbClr val="011C9A"/>
                </a:solidFill>
              </a:rPr>
              <a:t> </a:t>
            </a:r>
            <a:r>
              <a:rPr lang="en-US" altLang="zh-CN" sz="2000" dirty="0" smtClean="0">
                <a:solidFill>
                  <a:srgbClr val="011C9A"/>
                </a:solidFill>
              </a:rPr>
              <a:t>Melville</a:t>
            </a:r>
            <a:r>
              <a:rPr lang="en-US" altLang="zh-CN" sz="2000" dirty="0" smtClean="0"/>
              <a:t>,</a:t>
            </a:r>
            <a:r>
              <a:rPr lang="zh-CN" altLang="en-US" sz="2000" dirty="0" smtClean="0"/>
              <a:t> </a:t>
            </a:r>
            <a:r>
              <a:rPr lang="en-US" altLang="zh-CN" sz="2000" dirty="0" smtClean="0">
                <a:solidFill>
                  <a:srgbClr val="011C9A"/>
                </a:solidFill>
              </a:rPr>
              <a:t>W.</a:t>
            </a:r>
            <a:r>
              <a:rPr lang="zh-CN" altLang="en-US" sz="2000" dirty="0" smtClean="0">
                <a:solidFill>
                  <a:srgbClr val="011C9A"/>
                </a:solidFill>
              </a:rPr>
              <a:t> </a:t>
            </a:r>
            <a:r>
              <a:rPr lang="en-US" altLang="zh-CN" sz="2000" dirty="0" err="1" smtClean="0">
                <a:solidFill>
                  <a:srgbClr val="011C9A"/>
                </a:solidFill>
              </a:rPr>
              <a:t>Gryc</a:t>
            </a:r>
            <a:r>
              <a:rPr lang="en-US" altLang="zh-CN" sz="2000" dirty="0" smtClean="0"/>
              <a:t>,</a:t>
            </a:r>
            <a:r>
              <a:rPr lang="zh-CN" altLang="en-US" sz="2000" dirty="0" smtClean="0"/>
              <a:t> </a:t>
            </a:r>
            <a:r>
              <a:rPr lang="en-US" altLang="zh-CN" sz="2000" dirty="0" smtClean="0">
                <a:solidFill>
                  <a:srgbClr val="011C9A"/>
                </a:solidFill>
              </a:rPr>
              <a:t>R.</a:t>
            </a:r>
            <a:r>
              <a:rPr lang="zh-CN" altLang="en-US" sz="2000" dirty="0" smtClean="0">
                <a:solidFill>
                  <a:srgbClr val="011C9A"/>
                </a:solidFill>
              </a:rPr>
              <a:t> </a:t>
            </a:r>
            <a:r>
              <a:rPr lang="en-US" altLang="zh-CN" sz="2000" dirty="0" smtClean="0">
                <a:solidFill>
                  <a:srgbClr val="011C9A"/>
                </a:solidFill>
              </a:rPr>
              <a:t>Lawrence</a:t>
            </a:r>
            <a:r>
              <a:rPr lang="en-US" altLang="zh-CN" sz="2000" dirty="0" smtClean="0"/>
              <a:t>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“</a:t>
            </a:r>
            <a:r>
              <a:rPr lang="en-US" altLang="zh-CN" sz="2000" dirty="0" smtClean="0">
                <a:solidFill>
                  <a:srgbClr val="00B050"/>
                </a:solidFill>
              </a:rPr>
              <a:t>Sentiment</a:t>
            </a:r>
            <a:r>
              <a:rPr lang="zh-CN" altLang="en-US" sz="2000" dirty="0" smtClean="0">
                <a:solidFill>
                  <a:srgbClr val="00B050"/>
                </a:solidFill>
              </a:rPr>
              <a:t> </a:t>
            </a:r>
            <a:r>
              <a:rPr lang="en-US" altLang="zh-CN" sz="2000" dirty="0" smtClean="0">
                <a:solidFill>
                  <a:srgbClr val="00B050"/>
                </a:solidFill>
              </a:rPr>
              <a:t>analysis</a:t>
            </a:r>
            <a:r>
              <a:rPr lang="zh-CN" altLang="en-US" sz="2000" dirty="0" smtClean="0">
                <a:solidFill>
                  <a:srgbClr val="00B050"/>
                </a:solidFill>
              </a:rPr>
              <a:t> </a:t>
            </a:r>
            <a:r>
              <a:rPr lang="en-US" altLang="zh-CN" sz="2000" dirty="0" smtClean="0"/>
              <a:t>of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blogs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by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combining</a:t>
            </a:r>
            <a:r>
              <a:rPr lang="zh-CN" altLang="en-US" sz="2000" dirty="0" smtClean="0"/>
              <a:t> </a:t>
            </a:r>
            <a:r>
              <a:rPr lang="en-US" altLang="zh-CN" sz="2000" dirty="0" smtClean="0">
                <a:solidFill>
                  <a:srgbClr val="00B050"/>
                </a:solidFill>
              </a:rPr>
              <a:t>lexical</a:t>
            </a:r>
            <a:r>
              <a:rPr lang="zh-CN" altLang="en-US" sz="2000" dirty="0" smtClean="0">
                <a:solidFill>
                  <a:srgbClr val="00B050"/>
                </a:solidFill>
              </a:rPr>
              <a:t> </a:t>
            </a:r>
            <a:r>
              <a:rPr lang="en-US" altLang="zh-CN" sz="2000" dirty="0" smtClean="0">
                <a:solidFill>
                  <a:srgbClr val="00B050"/>
                </a:solidFill>
              </a:rPr>
              <a:t>knowledge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with</a:t>
            </a:r>
            <a:r>
              <a:rPr lang="zh-CN" altLang="en-US" sz="2000" dirty="0" smtClean="0"/>
              <a:t> </a:t>
            </a:r>
            <a:r>
              <a:rPr lang="en-US" altLang="zh-CN" sz="2000" dirty="0" smtClean="0">
                <a:solidFill>
                  <a:srgbClr val="00B050"/>
                </a:solidFill>
              </a:rPr>
              <a:t>text</a:t>
            </a:r>
            <a:r>
              <a:rPr lang="zh-CN" altLang="en-US" sz="2000" dirty="0" smtClean="0">
                <a:solidFill>
                  <a:srgbClr val="00B050"/>
                </a:solidFill>
              </a:rPr>
              <a:t> </a:t>
            </a:r>
            <a:r>
              <a:rPr lang="en-US" altLang="zh-CN" sz="2000" dirty="0" smtClean="0">
                <a:solidFill>
                  <a:srgbClr val="00B050"/>
                </a:solidFill>
              </a:rPr>
              <a:t>classification</a:t>
            </a:r>
            <a:r>
              <a:rPr lang="en-US" altLang="zh-CN" sz="2000" dirty="0" smtClean="0"/>
              <a:t>”,</a:t>
            </a:r>
            <a:r>
              <a:rPr lang="zh-CN" altLang="en-US" sz="2000" dirty="0" smtClean="0"/>
              <a:t> </a:t>
            </a:r>
            <a:r>
              <a:rPr lang="en-US" altLang="zh-CN" sz="2000" dirty="0" smtClean="0">
                <a:solidFill>
                  <a:srgbClr val="7030A0"/>
                </a:solidFill>
              </a:rPr>
              <a:t>KDD</a:t>
            </a:r>
            <a:r>
              <a:rPr lang="en-US" altLang="zh-CN" sz="2000" dirty="0" smtClean="0"/>
              <a:t>’09.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Refs:</a:t>
            </a:r>
            <a:r>
              <a:rPr lang="zh-CN" altLang="en-US" sz="2000" dirty="0" smtClean="0"/>
              <a:t> </a:t>
            </a:r>
            <a:r>
              <a:rPr lang="en-US" altLang="zh-CN" sz="2000" dirty="0" smtClean="0">
                <a:solidFill>
                  <a:srgbClr val="FFC000"/>
                </a:solidFill>
              </a:rPr>
              <a:t>p81623</a:t>
            </a:r>
            <a:r>
              <a:rPr lang="en-US" altLang="zh-CN" sz="2000" dirty="0" smtClean="0"/>
              <a:t>,</a:t>
            </a:r>
            <a:r>
              <a:rPr lang="zh-CN" altLang="en-US" sz="2000" dirty="0" smtClean="0"/>
              <a:t> </a:t>
            </a:r>
            <a:r>
              <a:rPr lang="en-US" altLang="zh-CN" sz="2000" dirty="0" smtClean="0">
                <a:solidFill>
                  <a:srgbClr val="FFC000"/>
                </a:solidFill>
              </a:rPr>
              <a:t>p84395</a:t>
            </a:r>
            <a:r>
              <a:rPr lang="en-US" altLang="zh-CN" sz="2000" dirty="0" smtClean="0"/>
              <a:t>…</a:t>
            </a:r>
            <a:endParaRPr lang="zh-CN" altLang="en-US" sz="2000" dirty="0" smtClean="0"/>
          </a:p>
        </p:txBody>
      </p:sp>
      <p:sp>
        <p:nvSpPr>
          <p:cNvPr id="3" name="Rectangle 2"/>
          <p:cNvSpPr/>
          <p:nvPr/>
        </p:nvSpPr>
        <p:spPr>
          <a:xfrm>
            <a:off x="530502" y="4816423"/>
            <a:ext cx="82296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i="1" dirty="0"/>
              <a:t>Q:</a:t>
            </a:r>
            <a:r>
              <a:rPr lang="zh-CN" altLang="en-US" sz="2400" b="1" i="1" dirty="0"/>
              <a:t> </a:t>
            </a:r>
            <a:r>
              <a:rPr lang="en-US" altLang="zh-CN" sz="2400" i="1" dirty="0"/>
              <a:t>What</a:t>
            </a:r>
            <a:r>
              <a:rPr lang="zh-CN" altLang="en-US" sz="2400" i="1" dirty="0"/>
              <a:t> </a:t>
            </a:r>
            <a:r>
              <a:rPr lang="en-US" altLang="zh-CN" sz="2400" i="1" dirty="0"/>
              <a:t>can</a:t>
            </a:r>
            <a:r>
              <a:rPr lang="zh-CN" altLang="en-US" sz="2400" i="1" dirty="0"/>
              <a:t> </a:t>
            </a:r>
            <a:r>
              <a:rPr lang="en-US" altLang="zh-CN" sz="2400" i="1" dirty="0"/>
              <a:t>we</a:t>
            </a:r>
            <a:r>
              <a:rPr lang="zh-CN" altLang="en-US" sz="2400" i="1" dirty="0"/>
              <a:t> </a:t>
            </a:r>
            <a:r>
              <a:rPr lang="en-US" altLang="zh-CN" sz="2400" i="1" dirty="0" smtClean="0"/>
              <a:t>discover</a:t>
            </a:r>
            <a:r>
              <a:rPr lang="zh-CN" altLang="en-US" sz="2400" i="1" dirty="0" smtClean="0"/>
              <a:t> </a:t>
            </a:r>
            <a:r>
              <a:rPr lang="en-US" altLang="zh-CN" sz="2400" i="1" dirty="0" smtClean="0"/>
              <a:t>from</a:t>
            </a:r>
            <a:r>
              <a:rPr lang="zh-CN" altLang="en-US" sz="2400" i="1" dirty="0" smtClean="0"/>
              <a:t> </a:t>
            </a:r>
            <a:r>
              <a:rPr lang="en-US" altLang="zh-CN" sz="2400" i="1" dirty="0"/>
              <a:t>behavioral</a:t>
            </a:r>
            <a:r>
              <a:rPr lang="zh-CN" altLang="en-US" sz="2400" i="1" dirty="0"/>
              <a:t> </a:t>
            </a:r>
            <a:r>
              <a:rPr lang="en-US" altLang="zh-CN" sz="2400" i="1" dirty="0"/>
              <a:t>data?</a:t>
            </a:r>
            <a:endParaRPr lang="zh-CN" altLang="en-US" sz="2400" i="1" dirty="0"/>
          </a:p>
          <a:p>
            <a:r>
              <a:rPr lang="en-US" altLang="zh-CN" sz="2400" b="1" i="1" dirty="0"/>
              <a:t>Ex.</a:t>
            </a:r>
            <a:r>
              <a:rPr lang="zh-CN" altLang="en-US" sz="2400" b="1" i="1" dirty="0"/>
              <a:t> </a:t>
            </a:r>
            <a:r>
              <a:rPr lang="en-US" altLang="zh-CN" sz="2400" i="1" dirty="0"/>
              <a:t>Given</a:t>
            </a:r>
            <a:r>
              <a:rPr lang="zh-CN" altLang="en-US" sz="2400" i="1" dirty="0"/>
              <a:t> </a:t>
            </a:r>
            <a:r>
              <a:rPr lang="en-US" altLang="zh-CN" sz="2400" i="1" dirty="0"/>
              <a:t>every</a:t>
            </a:r>
            <a:r>
              <a:rPr lang="zh-CN" altLang="en-US" sz="2400" i="1" dirty="0"/>
              <a:t> </a:t>
            </a:r>
            <a:r>
              <a:rPr lang="en-US" altLang="zh-CN" sz="2400" i="1" dirty="0"/>
              <a:t>phone</a:t>
            </a:r>
            <a:r>
              <a:rPr lang="zh-CN" altLang="en-US" sz="2400" i="1" dirty="0"/>
              <a:t> </a:t>
            </a:r>
            <a:r>
              <a:rPr lang="en-US" altLang="zh-CN" sz="2400" i="1" dirty="0" smtClean="0"/>
              <a:t>call</a:t>
            </a:r>
            <a:r>
              <a:rPr lang="en-US" altLang="zh-CN" sz="2400" i="1" dirty="0"/>
              <a:t> </a:t>
            </a:r>
            <a:r>
              <a:rPr lang="en-US" altLang="zh-CN" sz="2400" i="1" dirty="0" smtClean="0"/>
              <a:t>/ message between</a:t>
            </a:r>
            <a:r>
              <a:rPr lang="zh-CN" altLang="en-US" sz="2400" i="1" dirty="0" smtClean="0"/>
              <a:t> </a:t>
            </a:r>
            <a:r>
              <a:rPr lang="en-US" altLang="zh-CN" sz="2400" i="1" dirty="0"/>
              <a:t>the</a:t>
            </a:r>
            <a:r>
              <a:rPr lang="zh-CN" altLang="en-US" sz="2400" i="1" dirty="0"/>
              <a:t> </a:t>
            </a:r>
            <a:r>
              <a:rPr lang="en-US" altLang="zh-CN" sz="2400" i="1" dirty="0" smtClean="0"/>
              <a:t>military leaders, scientists, businesspersons,</a:t>
            </a:r>
            <a:r>
              <a:rPr lang="en-US" altLang="zh-CN" sz="2400" i="1" dirty="0"/>
              <a:t> </a:t>
            </a:r>
            <a:r>
              <a:rPr lang="en-US" altLang="zh-CN" sz="2400" i="1" dirty="0" smtClean="0"/>
              <a:t>Find</a:t>
            </a:r>
            <a:r>
              <a:rPr lang="zh-CN" altLang="en-US" sz="2400" i="1" dirty="0" smtClean="0"/>
              <a:t> </a:t>
            </a:r>
            <a:r>
              <a:rPr lang="is-IS" altLang="zh-CN" sz="2400" i="1" dirty="0" smtClean="0"/>
              <a:t>…</a:t>
            </a:r>
            <a:endParaRPr lang="zh-CN" alt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1464693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 smtClean="0"/>
              <a:t>Why</a:t>
            </a:r>
            <a:r>
              <a:rPr lang="zh-CN" altLang="en-US" sz="4000" dirty="0" smtClean="0"/>
              <a:t> </a:t>
            </a:r>
            <a:r>
              <a:rPr lang="en-US" altLang="zh-CN" sz="4000" dirty="0" smtClean="0"/>
              <a:t>We</a:t>
            </a:r>
            <a:r>
              <a:rPr lang="zh-CN" altLang="en-US" sz="4000" dirty="0" smtClean="0"/>
              <a:t> </a:t>
            </a:r>
            <a:r>
              <a:rPr lang="en-US" altLang="zh-CN" sz="4000" dirty="0" smtClean="0"/>
              <a:t>Talk</a:t>
            </a:r>
            <a:r>
              <a:rPr lang="zh-CN" altLang="en-US" sz="4000" dirty="0" smtClean="0"/>
              <a:t> </a:t>
            </a:r>
            <a:r>
              <a:rPr lang="en-US" altLang="zh-CN" sz="4000" dirty="0" smtClean="0"/>
              <a:t>about</a:t>
            </a:r>
            <a:r>
              <a:rPr lang="zh-CN" altLang="en-US" sz="4000" dirty="0" smtClean="0"/>
              <a:t> </a:t>
            </a:r>
            <a:r>
              <a:rPr lang="en-US" altLang="zh-CN" sz="4000" dirty="0" smtClean="0"/>
              <a:t>Behavior</a:t>
            </a:r>
            <a:r>
              <a:rPr lang="zh-CN" altLang="en-US" sz="4000" dirty="0" smtClean="0"/>
              <a:t> </a:t>
            </a:r>
            <a:r>
              <a:rPr lang="en-US" altLang="zh-CN" sz="4000" dirty="0" smtClean="0"/>
              <a:t>Today?</a:t>
            </a:r>
            <a:endParaRPr lang="en-US" sz="4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53</a:t>
            </a:fld>
            <a:endParaRPr lang="en-US" dirty="0"/>
          </a:p>
        </p:txBody>
      </p:sp>
      <p:grpSp>
        <p:nvGrpSpPr>
          <p:cNvPr id="5" name="组合 4"/>
          <p:cNvGrpSpPr/>
          <p:nvPr/>
        </p:nvGrpSpPr>
        <p:grpSpPr>
          <a:xfrm>
            <a:off x="164893" y="1374622"/>
            <a:ext cx="4187826" cy="3651800"/>
            <a:chOff x="457200" y="1472057"/>
            <a:chExt cx="4187826" cy="3651800"/>
          </a:xfrm>
        </p:grpSpPr>
        <p:pic>
          <p:nvPicPr>
            <p:cNvPr id="2050" name="Picture 2" descr="http://www.news.appstate.edu/wp-content/uploads/2012/01/Sullivan2_PhysicalWorld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200" y="1888761"/>
              <a:ext cx="4187826" cy="32350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文本框 2"/>
            <p:cNvSpPr txBox="1"/>
            <p:nvPr/>
          </p:nvSpPr>
          <p:spPr>
            <a:xfrm>
              <a:off x="1073189" y="1472057"/>
              <a:ext cx="29558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smtClean="0"/>
                <a:t>Physical Environment</a:t>
              </a:r>
              <a:endParaRPr lang="zh-CN" altLang="en-US" b="1" dirty="0"/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4781861" y="1374622"/>
            <a:ext cx="4252835" cy="3651800"/>
            <a:chOff x="4781861" y="1472057"/>
            <a:chExt cx="4252835" cy="3651800"/>
          </a:xfrm>
        </p:grpSpPr>
        <p:pic>
          <p:nvPicPr>
            <p:cNvPr id="2052" name="Picture 4" descr="http://www.e-marketingassociates.com/wp-content/uploads/2015/07/3582297307_e085da976e_o.jpg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2991"/>
            <a:stretch/>
          </p:blipFill>
          <p:spPr bwMode="auto">
            <a:xfrm>
              <a:off x="4781861" y="1888761"/>
              <a:ext cx="4252835" cy="3235096"/>
            </a:xfrm>
            <a:prstGeom prst="rect">
              <a:avLst/>
            </a:prstGeom>
            <a:ln w="952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pic>
        <p:sp>
          <p:nvSpPr>
            <p:cNvPr id="22" name="文本框 21"/>
            <p:cNvSpPr txBox="1"/>
            <p:nvPr/>
          </p:nvSpPr>
          <p:spPr>
            <a:xfrm>
              <a:off x="5493895" y="1472057"/>
              <a:ext cx="27881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 smtClean="0"/>
                <a:t>Online</a:t>
              </a:r>
              <a:r>
                <a:rPr lang="zh-CN" altLang="en-US" b="1" dirty="0" smtClean="0"/>
                <a:t> </a:t>
              </a:r>
              <a:r>
                <a:rPr lang="en-US" altLang="zh-CN" b="1" dirty="0" smtClean="0"/>
                <a:t>Environment</a:t>
              </a:r>
              <a:endParaRPr lang="zh-CN" altLang="en-US" b="1" dirty="0"/>
            </a:p>
          </p:txBody>
        </p:sp>
      </p:grpSp>
      <p:sp>
        <p:nvSpPr>
          <p:cNvPr id="12" name="右箭头 11"/>
          <p:cNvSpPr/>
          <p:nvPr/>
        </p:nvSpPr>
        <p:spPr>
          <a:xfrm>
            <a:off x="4488003" y="3030372"/>
            <a:ext cx="149901" cy="757003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1104563" y="5117434"/>
            <a:ext cx="755647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 smtClean="0"/>
              <a:t>The human behaviors are broadly and deeply</a:t>
            </a:r>
            <a:endParaRPr lang="zh-CN" altLang="en-US" sz="2800" dirty="0" smtClean="0"/>
          </a:p>
          <a:p>
            <a:pPr algn="ctr"/>
            <a:r>
              <a:rPr lang="en-US" altLang="zh-CN" sz="2800" dirty="0" smtClean="0"/>
              <a:t>recorded in an unprecedented level.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192218" y="6071541"/>
            <a:ext cx="88045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</a:rPr>
              <a:t>This is the first time that we can get insights of human behaviors and the society from large scale real data</a:t>
            </a:r>
            <a:r>
              <a:rPr lang="en-US" altLang="zh-CN" sz="2400" b="1" dirty="0" smtClean="0">
                <a:solidFill>
                  <a:schemeClr val="bg1"/>
                </a:solidFill>
              </a:rPr>
              <a:t>.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6516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 smtClean="0"/>
              <a:t>Representing</a:t>
            </a:r>
            <a:r>
              <a:rPr lang="zh-CN" altLang="en-US" sz="3600" dirty="0" smtClean="0"/>
              <a:t> </a:t>
            </a:r>
            <a:r>
              <a:rPr lang="en-US" altLang="zh-CN" sz="3600" dirty="0" smtClean="0"/>
              <a:t>and</a:t>
            </a:r>
            <a:r>
              <a:rPr lang="zh-CN" altLang="en-US" sz="3600" dirty="0" smtClean="0"/>
              <a:t> </a:t>
            </a:r>
            <a:r>
              <a:rPr lang="en-US" altLang="zh-CN" sz="3600" dirty="0" smtClean="0"/>
              <a:t>Summarizing</a:t>
            </a:r>
            <a:r>
              <a:rPr lang="zh-CN" altLang="en-US" sz="3600" dirty="0" smtClean="0"/>
              <a:t> </a:t>
            </a:r>
            <a:r>
              <a:rPr lang="en-US" altLang="zh-CN" sz="3600" dirty="0" smtClean="0"/>
              <a:t>Behavior</a:t>
            </a:r>
            <a:r>
              <a:rPr lang="zh-CN" altLang="en-US" sz="3600" dirty="0" smtClean="0"/>
              <a:t> 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54</a:t>
            </a:fld>
            <a:endParaRPr lang="en-US" dirty="0"/>
          </a:p>
        </p:txBody>
      </p:sp>
      <p:sp>
        <p:nvSpPr>
          <p:cNvPr id="3" name="矩形 2"/>
          <p:cNvSpPr/>
          <p:nvPr/>
        </p:nvSpPr>
        <p:spPr>
          <a:xfrm>
            <a:off x="927322" y="3342822"/>
            <a:ext cx="2743200" cy="731520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smtClean="0"/>
              <a:t>Understanding</a:t>
            </a:r>
            <a:endParaRPr lang="zh-CN" altLang="en-US" sz="2800" dirty="0"/>
          </a:p>
        </p:txBody>
      </p:sp>
      <p:sp>
        <p:nvSpPr>
          <p:cNvPr id="11" name="矩形 10"/>
          <p:cNvSpPr/>
          <p:nvPr/>
        </p:nvSpPr>
        <p:spPr>
          <a:xfrm>
            <a:off x="927322" y="4333422"/>
            <a:ext cx="2743200" cy="73152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 smtClean="0"/>
              <a:t>Predicting</a:t>
            </a:r>
            <a:endParaRPr lang="zh-CN" altLang="en-US" sz="2800" dirty="0"/>
          </a:p>
        </p:txBody>
      </p:sp>
      <p:sp>
        <p:nvSpPr>
          <p:cNvPr id="12" name="矩形 11"/>
          <p:cNvSpPr/>
          <p:nvPr/>
        </p:nvSpPr>
        <p:spPr>
          <a:xfrm>
            <a:off x="927322" y="5324022"/>
            <a:ext cx="2743200" cy="73152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 smtClean="0"/>
              <a:t>Intervening</a:t>
            </a:r>
            <a:endParaRPr lang="zh-CN" altLang="en-US" sz="2800" dirty="0"/>
          </a:p>
        </p:txBody>
      </p:sp>
      <p:sp>
        <p:nvSpPr>
          <p:cNvPr id="7" name="矩形 2"/>
          <p:cNvSpPr/>
          <p:nvPr/>
        </p:nvSpPr>
        <p:spPr>
          <a:xfrm>
            <a:off x="927322" y="1361622"/>
            <a:ext cx="2743200" cy="73152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smtClean="0"/>
              <a:t>Representing</a:t>
            </a:r>
            <a:endParaRPr lang="zh-CN" altLang="en-US" sz="2800" dirty="0"/>
          </a:p>
        </p:txBody>
      </p:sp>
      <p:sp>
        <p:nvSpPr>
          <p:cNvPr id="8" name="矩形 2"/>
          <p:cNvSpPr/>
          <p:nvPr/>
        </p:nvSpPr>
        <p:spPr>
          <a:xfrm>
            <a:off x="927322" y="2352222"/>
            <a:ext cx="2743200" cy="731520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smtClean="0"/>
              <a:t>Summarizing</a:t>
            </a:r>
            <a:endParaRPr lang="zh-CN" altLang="en-US" sz="2800" dirty="0"/>
          </a:p>
        </p:txBody>
      </p:sp>
      <p:sp>
        <p:nvSpPr>
          <p:cNvPr id="10" name="矩形 2"/>
          <p:cNvSpPr/>
          <p:nvPr/>
        </p:nvSpPr>
        <p:spPr>
          <a:xfrm>
            <a:off x="4044627" y="1361622"/>
            <a:ext cx="4642171" cy="73152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2400" dirty="0" smtClean="0"/>
              <a:t>Raw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data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to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Math</a:t>
            </a:r>
            <a:endParaRPr lang="zh-CN" altLang="en-US" sz="2400" dirty="0"/>
          </a:p>
        </p:txBody>
      </p:sp>
      <p:sp>
        <p:nvSpPr>
          <p:cNvPr id="13" name="矩形 2"/>
          <p:cNvSpPr/>
          <p:nvPr/>
        </p:nvSpPr>
        <p:spPr>
          <a:xfrm>
            <a:off x="4044627" y="2352222"/>
            <a:ext cx="4642171" cy="73152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2400" dirty="0" smtClean="0"/>
              <a:t>Patterns:</a:t>
            </a:r>
            <a:r>
              <a:rPr lang="zh-CN" altLang="en-US" sz="2400" dirty="0" smtClean="0"/>
              <a:t> </a:t>
            </a:r>
            <a:r>
              <a:rPr lang="en-US" altLang="zh-CN" sz="2400" dirty="0"/>
              <a:t>t</a:t>
            </a:r>
            <a:r>
              <a:rPr lang="en-US" altLang="zh-CN" sz="2400" dirty="0" smtClean="0"/>
              <a:t>rends,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events,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campaigns…</a:t>
            </a:r>
            <a:endParaRPr lang="zh-CN" altLang="en-US" sz="2400" dirty="0"/>
          </a:p>
        </p:txBody>
      </p:sp>
      <p:sp>
        <p:nvSpPr>
          <p:cNvPr id="14" name="矩形 2"/>
          <p:cNvSpPr/>
          <p:nvPr/>
        </p:nvSpPr>
        <p:spPr>
          <a:xfrm>
            <a:off x="4044627" y="3342822"/>
            <a:ext cx="4642171" cy="73152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2400" dirty="0"/>
              <a:t>F</a:t>
            </a:r>
            <a:r>
              <a:rPr lang="en-US" altLang="zh-CN" sz="2400" dirty="0" smtClean="0"/>
              <a:t>actors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underlying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the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patterns: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influence,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intentions…</a:t>
            </a:r>
            <a:endParaRPr lang="zh-CN" altLang="en-US" sz="2400" dirty="0"/>
          </a:p>
        </p:txBody>
      </p:sp>
      <p:sp>
        <p:nvSpPr>
          <p:cNvPr id="15" name="矩形 2"/>
          <p:cNvSpPr/>
          <p:nvPr/>
        </p:nvSpPr>
        <p:spPr>
          <a:xfrm>
            <a:off x="4044627" y="4333422"/>
            <a:ext cx="4642171" cy="73152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2400" dirty="0" smtClean="0"/>
              <a:t>What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will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happen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in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the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future?</a:t>
            </a:r>
            <a:endParaRPr lang="zh-CN" altLang="en-US" sz="2400" dirty="0"/>
          </a:p>
        </p:txBody>
      </p:sp>
      <p:sp>
        <p:nvSpPr>
          <p:cNvPr id="16" name="矩形 2"/>
          <p:cNvSpPr/>
          <p:nvPr/>
        </p:nvSpPr>
        <p:spPr>
          <a:xfrm>
            <a:off x="4044626" y="5324022"/>
            <a:ext cx="4642171" cy="73152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2400" dirty="0" smtClean="0"/>
              <a:t>Recommendation,</a:t>
            </a:r>
            <a:endParaRPr lang="zh-CN" altLang="en-US" sz="2400" dirty="0"/>
          </a:p>
          <a:p>
            <a:r>
              <a:rPr lang="en-US" altLang="zh-CN" sz="2400" dirty="0" smtClean="0"/>
              <a:t>spam/fraud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detection…</a:t>
            </a:r>
            <a:r>
              <a:rPr lang="zh-CN" altLang="en-US" sz="2400" dirty="0" smtClean="0"/>
              <a:t> </a:t>
            </a:r>
            <a:endParaRPr lang="zh-CN" altLang="en-US" sz="2400" dirty="0"/>
          </a:p>
        </p:txBody>
      </p:sp>
      <p:sp>
        <p:nvSpPr>
          <p:cNvPr id="5" name="Rectangle 4"/>
          <p:cNvSpPr/>
          <p:nvPr/>
        </p:nvSpPr>
        <p:spPr>
          <a:xfrm>
            <a:off x="683603" y="1245476"/>
            <a:ext cx="8003194" cy="1923392"/>
          </a:xfrm>
          <a:prstGeom prst="rect">
            <a:avLst/>
          </a:prstGeom>
          <a:solidFill>
            <a:schemeClr val="tx2">
              <a:lumMod val="20000"/>
              <a:lumOff val="80000"/>
              <a:alpha val="2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696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4997" y="405352"/>
            <a:ext cx="8229600" cy="45339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400" dirty="0" smtClean="0"/>
              <a:t>Given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the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behavioral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data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(e.g.,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DBLP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data,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tweets)</a:t>
            </a:r>
            <a:endParaRPr lang="zh-CN" altLang="en-US" sz="2400" dirty="0" smtClean="0"/>
          </a:p>
          <a:p>
            <a:pPr marL="0" indent="0">
              <a:buNone/>
            </a:pPr>
            <a:endParaRPr lang="zh-CN" altLang="en-US" sz="2400" dirty="0"/>
          </a:p>
          <a:p>
            <a:pPr marL="0" indent="0">
              <a:buNone/>
            </a:pPr>
            <a:endParaRPr lang="zh-CN" altLang="en-US" sz="2400" dirty="0" smtClean="0"/>
          </a:p>
          <a:p>
            <a:pPr marL="0" indent="0">
              <a:buNone/>
            </a:pPr>
            <a:r>
              <a:rPr lang="en-US" altLang="zh-CN" sz="2400" dirty="0" smtClean="0"/>
              <a:t>Return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behavioral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summaries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(e.g.,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research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trends,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events)</a:t>
            </a:r>
            <a:endParaRPr lang="zh-CN" altLang="en-US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11966" y="959191"/>
            <a:ext cx="8819593" cy="646331"/>
          </a:xfrm>
          <a:prstGeom prst="rect">
            <a:avLst/>
          </a:prstGeom>
          <a:ln>
            <a:solidFill>
              <a:srgbClr val="011C9A"/>
            </a:solidFill>
          </a:ln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20</a:t>
            </a:r>
            <a:r>
              <a:rPr lang="en-US" altLang="zh-CN" dirty="0" smtClean="0">
                <a:solidFill>
                  <a:srgbClr val="FF0000"/>
                </a:solidFill>
              </a:rPr>
              <a:t>09</a:t>
            </a:r>
            <a:r>
              <a:rPr lang="en-US" dirty="0" smtClean="0"/>
              <a:t> </a:t>
            </a:r>
            <a:r>
              <a:rPr lang="en-US" altLang="zh-CN" dirty="0" smtClean="0">
                <a:solidFill>
                  <a:srgbClr val="011C9A"/>
                </a:solidFill>
              </a:rPr>
              <a:t>P.</a:t>
            </a:r>
            <a:r>
              <a:rPr lang="zh-CN" altLang="en-US" dirty="0" smtClean="0">
                <a:solidFill>
                  <a:srgbClr val="011C9A"/>
                </a:solidFill>
              </a:rPr>
              <a:t> </a:t>
            </a:r>
            <a:r>
              <a:rPr lang="en-US" altLang="zh-CN" dirty="0" smtClean="0">
                <a:solidFill>
                  <a:srgbClr val="011C9A"/>
                </a:solidFill>
              </a:rPr>
              <a:t>Melville</a:t>
            </a:r>
            <a:r>
              <a:rPr lang="en-US" altLang="zh-CN" dirty="0" smtClean="0"/>
              <a:t>,</a:t>
            </a:r>
            <a:r>
              <a:rPr lang="zh-CN" altLang="en-US" dirty="0" smtClean="0"/>
              <a:t> </a:t>
            </a:r>
            <a:r>
              <a:rPr lang="en-US" altLang="zh-CN" dirty="0" smtClean="0">
                <a:solidFill>
                  <a:srgbClr val="011C9A"/>
                </a:solidFill>
              </a:rPr>
              <a:t>W.</a:t>
            </a:r>
            <a:r>
              <a:rPr lang="zh-CN" altLang="en-US" dirty="0" smtClean="0">
                <a:solidFill>
                  <a:srgbClr val="011C9A"/>
                </a:solidFill>
              </a:rPr>
              <a:t> </a:t>
            </a:r>
            <a:r>
              <a:rPr lang="en-US" altLang="zh-CN" dirty="0" err="1" smtClean="0">
                <a:solidFill>
                  <a:srgbClr val="011C9A"/>
                </a:solidFill>
              </a:rPr>
              <a:t>Gryc</a:t>
            </a:r>
            <a:r>
              <a:rPr lang="en-US" altLang="zh-CN" dirty="0" smtClean="0"/>
              <a:t>,</a:t>
            </a:r>
            <a:r>
              <a:rPr lang="zh-CN" altLang="en-US" dirty="0" smtClean="0"/>
              <a:t> </a:t>
            </a:r>
            <a:r>
              <a:rPr lang="en-US" altLang="zh-CN" dirty="0" smtClean="0">
                <a:solidFill>
                  <a:srgbClr val="011C9A"/>
                </a:solidFill>
              </a:rPr>
              <a:t>R.</a:t>
            </a:r>
            <a:r>
              <a:rPr lang="zh-CN" altLang="en-US" dirty="0" smtClean="0">
                <a:solidFill>
                  <a:srgbClr val="011C9A"/>
                </a:solidFill>
              </a:rPr>
              <a:t> </a:t>
            </a:r>
            <a:r>
              <a:rPr lang="en-US" altLang="zh-CN" dirty="0" smtClean="0">
                <a:solidFill>
                  <a:srgbClr val="011C9A"/>
                </a:solidFill>
              </a:rPr>
              <a:t>Lawrence</a:t>
            </a:r>
            <a:r>
              <a:rPr lang="en-US" altLang="zh-CN" dirty="0" smtClean="0"/>
              <a:t>,</a:t>
            </a:r>
            <a:r>
              <a:rPr lang="zh-CN" altLang="en-US" dirty="0" smtClean="0"/>
              <a:t> </a:t>
            </a:r>
            <a:r>
              <a:rPr lang="en-US" altLang="zh-CN" dirty="0" smtClean="0"/>
              <a:t>“</a:t>
            </a:r>
            <a:r>
              <a:rPr lang="en-US" altLang="zh-CN" dirty="0" smtClean="0">
                <a:solidFill>
                  <a:srgbClr val="00B050"/>
                </a:solidFill>
              </a:rPr>
              <a:t>Sentiment</a:t>
            </a:r>
            <a:r>
              <a:rPr lang="zh-CN" altLang="en-US" dirty="0" smtClean="0">
                <a:solidFill>
                  <a:srgbClr val="00B050"/>
                </a:solidFill>
              </a:rPr>
              <a:t> </a:t>
            </a:r>
            <a:r>
              <a:rPr lang="en-US" altLang="zh-CN" dirty="0" smtClean="0">
                <a:solidFill>
                  <a:srgbClr val="00B050"/>
                </a:solidFill>
              </a:rPr>
              <a:t>analysis</a:t>
            </a:r>
            <a:r>
              <a:rPr lang="zh-CN" altLang="en-US" dirty="0" smtClean="0">
                <a:solidFill>
                  <a:srgbClr val="00B050"/>
                </a:solidFill>
              </a:rPr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blogs</a:t>
            </a:r>
            <a:r>
              <a:rPr lang="zh-CN" altLang="en-US" dirty="0" smtClean="0"/>
              <a:t> </a:t>
            </a:r>
            <a:r>
              <a:rPr lang="en-US" altLang="zh-CN" dirty="0" smtClean="0"/>
              <a:t>by</a:t>
            </a:r>
            <a:r>
              <a:rPr lang="zh-CN" altLang="en-US" dirty="0" smtClean="0"/>
              <a:t> </a:t>
            </a:r>
            <a:r>
              <a:rPr lang="en-US" altLang="zh-CN" dirty="0" smtClean="0"/>
              <a:t>combining</a:t>
            </a:r>
            <a:r>
              <a:rPr lang="zh-CN" altLang="en-US" dirty="0" smtClean="0"/>
              <a:t> </a:t>
            </a:r>
            <a:r>
              <a:rPr lang="en-US" altLang="zh-CN" dirty="0" smtClean="0">
                <a:solidFill>
                  <a:srgbClr val="00B050"/>
                </a:solidFill>
              </a:rPr>
              <a:t>lexical</a:t>
            </a:r>
            <a:r>
              <a:rPr lang="zh-CN" altLang="en-US" dirty="0" smtClean="0">
                <a:solidFill>
                  <a:srgbClr val="00B050"/>
                </a:solidFill>
              </a:rPr>
              <a:t> </a:t>
            </a:r>
            <a:r>
              <a:rPr lang="en-US" altLang="zh-CN" dirty="0" smtClean="0">
                <a:solidFill>
                  <a:srgbClr val="00B050"/>
                </a:solidFill>
              </a:rPr>
              <a:t>knowledge</a:t>
            </a:r>
            <a:r>
              <a:rPr lang="zh-CN" altLang="en-US" dirty="0" smtClean="0"/>
              <a:t> </a:t>
            </a:r>
            <a:r>
              <a:rPr lang="en-US" altLang="zh-CN" dirty="0" smtClean="0"/>
              <a:t>with</a:t>
            </a:r>
            <a:r>
              <a:rPr lang="zh-CN" altLang="en-US" dirty="0" smtClean="0"/>
              <a:t> </a:t>
            </a:r>
            <a:r>
              <a:rPr lang="en-US" altLang="zh-CN" dirty="0" smtClean="0">
                <a:solidFill>
                  <a:srgbClr val="00B050"/>
                </a:solidFill>
              </a:rPr>
              <a:t>text</a:t>
            </a:r>
            <a:r>
              <a:rPr lang="zh-CN" altLang="en-US" dirty="0" smtClean="0">
                <a:solidFill>
                  <a:srgbClr val="00B050"/>
                </a:solidFill>
              </a:rPr>
              <a:t> </a:t>
            </a:r>
            <a:r>
              <a:rPr lang="en-US" altLang="zh-CN" dirty="0" smtClean="0">
                <a:solidFill>
                  <a:srgbClr val="00B050"/>
                </a:solidFill>
              </a:rPr>
              <a:t>classification</a:t>
            </a:r>
            <a:r>
              <a:rPr lang="en-US" altLang="zh-CN" dirty="0" smtClean="0"/>
              <a:t>”,</a:t>
            </a:r>
            <a:r>
              <a:rPr lang="zh-CN" altLang="en-US" dirty="0" smtClean="0"/>
              <a:t> </a:t>
            </a:r>
            <a:r>
              <a:rPr lang="en-US" altLang="zh-CN" dirty="0" smtClean="0">
                <a:solidFill>
                  <a:srgbClr val="7030A0"/>
                </a:solidFill>
              </a:rPr>
              <a:t>KDD</a:t>
            </a:r>
            <a:r>
              <a:rPr lang="en-US" altLang="zh-CN" dirty="0" smtClean="0"/>
              <a:t>’09.</a:t>
            </a:r>
            <a:r>
              <a:rPr lang="zh-CN" altLang="en-US" dirty="0" smtClean="0"/>
              <a:t> </a:t>
            </a:r>
            <a:r>
              <a:rPr lang="en-US" altLang="zh-CN" dirty="0" smtClean="0"/>
              <a:t>Refs:</a:t>
            </a:r>
            <a:r>
              <a:rPr lang="zh-CN" altLang="en-US" dirty="0" smtClean="0"/>
              <a:t> </a:t>
            </a:r>
            <a:r>
              <a:rPr lang="en-US" altLang="zh-CN" dirty="0" smtClean="0">
                <a:solidFill>
                  <a:srgbClr val="FFC000"/>
                </a:solidFill>
              </a:rPr>
              <a:t>p81623</a:t>
            </a:r>
            <a:r>
              <a:rPr lang="en-US" altLang="zh-CN" dirty="0" smtClean="0"/>
              <a:t>,</a:t>
            </a:r>
            <a:r>
              <a:rPr lang="zh-CN" altLang="en-US" dirty="0" smtClean="0"/>
              <a:t> </a:t>
            </a:r>
            <a:r>
              <a:rPr lang="en-US" altLang="zh-CN" dirty="0" smtClean="0">
                <a:solidFill>
                  <a:srgbClr val="FFC000"/>
                </a:solidFill>
              </a:rPr>
              <a:t>p84395</a:t>
            </a:r>
            <a:r>
              <a:rPr lang="en-US" altLang="zh-CN" dirty="0" smtClean="0"/>
              <a:t>…</a:t>
            </a:r>
            <a:endParaRPr lang="zh-CN" altLang="en-US" dirty="0" smtClean="0"/>
          </a:p>
        </p:txBody>
      </p:sp>
      <p:pic>
        <p:nvPicPr>
          <p:cNvPr id="6" name="Content Placeholder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82" y="2159361"/>
            <a:ext cx="9144000" cy="3937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87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 smtClean="0"/>
              <a:t>Behaviors:</a:t>
            </a:r>
            <a:r>
              <a:rPr lang="zh-CN" altLang="en-US" sz="3600" dirty="0" smtClean="0"/>
              <a:t> </a:t>
            </a:r>
            <a:r>
              <a:rPr lang="en-US" altLang="zh-CN" sz="3600" dirty="0" smtClean="0"/>
              <a:t>Dynamic</a:t>
            </a:r>
            <a:r>
              <a:rPr lang="zh-CN" altLang="en-US" sz="3600" dirty="0" smtClean="0"/>
              <a:t> </a:t>
            </a:r>
            <a:r>
              <a:rPr lang="en-US" altLang="zh-CN" sz="3600" dirty="0"/>
              <a:t>and</a:t>
            </a:r>
            <a:r>
              <a:rPr lang="zh-CN" altLang="en-US" sz="3600" dirty="0"/>
              <a:t> </a:t>
            </a:r>
            <a:r>
              <a:rPr lang="en-US" altLang="zh-CN" sz="3600" dirty="0" err="1"/>
              <a:t>Multicontextual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 smtClean="0"/>
              <a:t>Tweeting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behavior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56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495800" y="1528064"/>
            <a:ext cx="4572000" cy="1323439"/>
          </a:xfrm>
          <a:prstGeom prst="rect">
            <a:avLst/>
          </a:prstGeom>
          <a:ln>
            <a:solidFill>
              <a:srgbClr val="011C9A"/>
            </a:solidFill>
          </a:ln>
        </p:spPr>
        <p:txBody>
          <a:bodyPr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20:03:09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011C9A"/>
                </a:solidFill>
              </a:rPr>
              <a:t>@</a:t>
            </a:r>
            <a:r>
              <a:rPr lang="en-US" sz="2000" dirty="0" err="1" smtClean="0">
                <a:solidFill>
                  <a:srgbClr val="011C9A"/>
                </a:solidFill>
              </a:rPr>
              <a:t>ebekahwsm</a:t>
            </a:r>
            <a:endParaRPr lang="zh-CN" altLang="en-US" sz="2000" dirty="0" smtClean="0">
              <a:solidFill>
                <a:srgbClr val="011C9A"/>
              </a:solidFill>
            </a:endParaRPr>
          </a:p>
          <a:p>
            <a:r>
              <a:rPr lang="en-US" sz="2000" dirty="0" smtClean="0"/>
              <a:t>this </a:t>
            </a:r>
            <a:r>
              <a:rPr lang="en-US" sz="2000" dirty="0"/>
              <a:t>better be the </a:t>
            </a:r>
            <a:r>
              <a:rPr lang="en-US" sz="2000" dirty="0">
                <a:solidFill>
                  <a:srgbClr val="00B050"/>
                </a:solidFill>
              </a:rPr>
              <a:t>best halftime show </a:t>
            </a:r>
            <a:r>
              <a:rPr lang="en-US" sz="2000" dirty="0"/>
              <a:t>ever </a:t>
            </a:r>
            <a:r>
              <a:rPr lang="en-US" sz="2000" dirty="0">
                <a:solidFill>
                  <a:srgbClr val="00B050"/>
                </a:solidFill>
              </a:rPr>
              <a:t>in the history</a:t>
            </a:r>
            <a:r>
              <a:rPr lang="en-US" sz="2000" dirty="0"/>
              <a:t> of </a:t>
            </a:r>
            <a:r>
              <a:rPr lang="en-US" sz="2000" dirty="0">
                <a:solidFill>
                  <a:srgbClr val="00B050"/>
                </a:solidFill>
              </a:rPr>
              <a:t>halftimes shows</a:t>
            </a:r>
            <a:r>
              <a:rPr lang="en-US" sz="2000" dirty="0"/>
              <a:t>. ever. </a:t>
            </a:r>
            <a:r>
              <a:rPr lang="en-US" sz="2000" dirty="0">
                <a:solidFill>
                  <a:srgbClr val="7030A0"/>
                </a:solidFill>
              </a:rPr>
              <a:t>#</a:t>
            </a:r>
            <a:r>
              <a:rPr lang="en-US" sz="2000" dirty="0" err="1">
                <a:solidFill>
                  <a:srgbClr val="7030A0"/>
                </a:solidFill>
              </a:rPr>
              <a:t>SuperBowl</a:t>
            </a:r>
            <a:endParaRPr lang="en-US" sz="2000" dirty="0">
              <a:solidFill>
                <a:srgbClr val="7030A0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4678811" y="2898574"/>
            <a:ext cx="457200" cy="27432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t</a:t>
            </a:r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5267653" y="3002068"/>
            <a:ext cx="457200" cy="274320"/>
          </a:xfrm>
          <a:prstGeom prst="ellipse">
            <a:avLst/>
          </a:prstGeom>
          <a:solidFill>
            <a:srgbClr val="011C9A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u</a:t>
            </a:r>
            <a:endParaRPr lang="en-US" dirty="0"/>
          </a:p>
        </p:txBody>
      </p:sp>
      <p:sp>
        <p:nvSpPr>
          <p:cNvPr id="11" name="Oval 10"/>
          <p:cNvSpPr/>
          <p:nvPr/>
        </p:nvSpPr>
        <p:spPr>
          <a:xfrm>
            <a:off x="6050411" y="3043154"/>
            <a:ext cx="457200" cy="27432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p</a:t>
            </a:r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6835271" y="3068999"/>
            <a:ext cx="457200" cy="27432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p</a:t>
            </a:r>
            <a:endParaRPr lang="en-US" dirty="0"/>
          </a:p>
        </p:txBody>
      </p:sp>
      <p:sp>
        <p:nvSpPr>
          <p:cNvPr id="13" name="Oval 12"/>
          <p:cNvSpPr/>
          <p:nvPr/>
        </p:nvSpPr>
        <p:spPr>
          <a:xfrm>
            <a:off x="7629328" y="3031003"/>
            <a:ext cx="457200" cy="27432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p</a:t>
            </a:r>
            <a:endParaRPr lang="en-US" dirty="0"/>
          </a:p>
        </p:txBody>
      </p:sp>
      <p:sp>
        <p:nvSpPr>
          <p:cNvPr id="14" name="Oval 13"/>
          <p:cNvSpPr/>
          <p:nvPr/>
        </p:nvSpPr>
        <p:spPr>
          <a:xfrm>
            <a:off x="8274861" y="2924541"/>
            <a:ext cx="457200" cy="27432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h</a:t>
            </a:r>
            <a:endParaRPr lang="en-US" dirty="0"/>
          </a:p>
        </p:txBody>
      </p:sp>
      <p:cxnSp>
        <p:nvCxnSpPr>
          <p:cNvPr id="16" name="Straight Connector 15"/>
          <p:cNvCxnSpPr>
            <a:stCxn id="8" idx="2"/>
            <a:endCxn id="9" idx="7"/>
          </p:cNvCxnSpPr>
          <p:nvPr/>
        </p:nvCxnSpPr>
        <p:spPr>
          <a:xfrm flipH="1">
            <a:off x="5069056" y="2851503"/>
            <a:ext cx="1712744" cy="872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8" idx="2"/>
            <a:endCxn id="10" idx="7"/>
          </p:cNvCxnSpPr>
          <p:nvPr/>
        </p:nvCxnSpPr>
        <p:spPr>
          <a:xfrm flipH="1">
            <a:off x="5657898" y="2851503"/>
            <a:ext cx="1123902" cy="190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8" idx="2"/>
            <a:endCxn id="11" idx="0"/>
          </p:cNvCxnSpPr>
          <p:nvPr/>
        </p:nvCxnSpPr>
        <p:spPr>
          <a:xfrm flipH="1">
            <a:off x="6279011" y="2851503"/>
            <a:ext cx="502789" cy="19165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8" idx="2"/>
            <a:endCxn id="12" idx="0"/>
          </p:cNvCxnSpPr>
          <p:nvPr/>
        </p:nvCxnSpPr>
        <p:spPr>
          <a:xfrm>
            <a:off x="6781800" y="2851503"/>
            <a:ext cx="282071" cy="21749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8" idx="2"/>
            <a:endCxn id="13" idx="1"/>
          </p:cNvCxnSpPr>
          <p:nvPr/>
        </p:nvCxnSpPr>
        <p:spPr>
          <a:xfrm>
            <a:off x="6781800" y="2851503"/>
            <a:ext cx="914483" cy="21967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8" idx="2"/>
            <a:endCxn id="14" idx="1"/>
          </p:cNvCxnSpPr>
          <p:nvPr/>
        </p:nvCxnSpPr>
        <p:spPr>
          <a:xfrm>
            <a:off x="6781800" y="2851503"/>
            <a:ext cx="1560016" cy="11321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133" y="4776522"/>
            <a:ext cx="8905733" cy="1371223"/>
          </a:xfrm>
          <a:prstGeom prst="rect">
            <a:avLst/>
          </a:prstGeom>
        </p:spPr>
      </p:pic>
      <p:sp>
        <p:nvSpPr>
          <p:cNvPr id="18" name="Down Arrow 17"/>
          <p:cNvSpPr/>
          <p:nvPr/>
        </p:nvSpPr>
        <p:spPr>
          <a:xfrm>
            <a:off x="642013" y="4414345"/>
            <a:ext cx="240856" cy="310488"/>
          </a:xfrm>
          <a:prstGeom prst="down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6175" y="3900991"/>
            <a:ext cx="14686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i="1" dirty="0" smtClean="0"/>
              <a:t>Dynamic</a:t>
            </a:r>
            <a:endParaRPr lang="en-US" sz="2400" b="1" i="1" dirty="0"/>
          </a:p>
        </p:txBody>
      </p:sp>
      <p:sp>
        <p:nvSpPr>
          <p:cNvPr id="47" name="Down Arrow 46"/>
          <p:cNvSpPr/>
          <p:nvPr/>
        </p:nvSpPr>
        <p:spPr>
          <a:xfrm>
            <a:off x="1909868" y="4184361"/>
            <a:ext cx="264496" cy="533292"/>
          </a:xfrm>
          <a:prstGeom prst="downArrow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952757" y="3326025"/>
            <a:ext cx="242887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400" i="1" dirty="0" smtClean="0"/>
              <a:t>One-guaranteed</a:t>
            </a:r>
            <a:endParaRPr lang="zh-CN" altLang="en-US" sz="2400" i="1" dirty="0"/>
          </a:p>
          <a:p>
            <a:pPr algn="ctr"/>
            <a:r>
              <a:rPr lang="en-US" altLang="zh-CN" sz="2400" i="1" dirty="0" smtClean="0"/>
              <a:t>value</a:t>
            </a:r>
            <a:endParaRPr lang="en-US" sz="2400" i="1" dirty="0"/>
          </a:p>
        </p:txBody>
      </p:sp>
      <p:sp>
        <p:nvSpPr>
          <p:cNvPr id="50" name="Rectangle 49"/>
          <p:cNvSpPr/>
          <p:nvPr/>
        </p:nvSpPr>
        <p:spPr>
          <a:xfrm>
            <a:off x="3336739" y="3349705"/>
            <a:ext cx="165461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400" i="1" dirty="0" smtClean="0"/>
              <a:t>Empty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(set</a:t>
            </a:r>
            <a:endParaRPr lang="zh-CN" altLang="en-US" sz="2400" dirty="0"/>
          </a:p>
          <a:p>
            <a:pPr algn="ctr"/>
            <a:r>
              <a:rPr lang="en-US" altLang="zh-CN" sz="2400" dirty="0" smtClean="0"/>
              <a:t>of)</a:t>
            </a:r>
            <a:r>
              <a:rPr lang="zh-CN" altLang="en-US" sz="2400" dirty="0" smtClean="0"/>
              <a:t> </a:t>
            </a:r>
            <a:r>
              <a:rPr lang="en-US" altLang="zh-CN" sz="2400" i="1" dirty="0" smtClean="0"/>
              <a:t>value</a:t>
            </a:r>
            <a:endParaRPr lang="zh-CN" altLang="en-US" sz="2400" i="1" dirty="0"/>
          </a:p>
        </p:txBody>
      </p:sp>
      <p:sp>
        <p:nvSpPr>
          <p:cNvPr id="51" name="Down Arrow 50"/>
          <p:cNvSpPr/>
          <p:nvPr/>
        </p:nvSpPr>
        <p:spPr>
          <a:xfrm>
            <a:off x="3627032" y="4198871"/>
            <a:ext cx="264496" cy="533292"/>
          </a:xfrm>
          <a:prstGeom prst="downArrow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5043836" y="3690254"/>
            <a:ext cx="14686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400" i="1" dirty="0" smtClean="0"/>
              <a:t>Set</a:t>
            </a:r>
            <a:r>
              <a:rPr lang="zh-CN" altLang="en-US" sz="2400" i="1" dirty="0" smtClean="0"/>
              <a:t> </a:t>
            </a:r>
            <a:r>
              <a:rPr lang="en-US" altLang="zh-CN" sz="2400" i="1" dirty="0" smtClean="0"/>
              <a:t>value</a:t>
            </a:r>
            <a:endParaRPr lang="zh-CN" altLang="en-US" sz="2400" i="1" dirty="0"/>
          </a:p>
        </p:txBody>
      </p:sp>
      <p:sp>
        <p:nvSpPr>
          <p:cNvPr id="54" name="Down Arrow 53"/>
          <p:cNvSpPr/>
          <p:nvPr/>
        </p:nvSpPr>
        <p:spPr>
          <a:xfrm>
            <a:off x="5683972" y="4194998"/>
            <a:ext cx="264496" cy="533292"/>
          </a:xfrm>
          <a:prstGeom prst="downArrow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836607" y="2895125"/>
            <a:ext cx="298992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400" b="1" dirty="0" smtClean="0"/>
              <a:t>Contextual</a:t>
            </a:r>
            <a:r>
              <a:rPr lang="zh-CN" altLang="en-US" sz="2400" b="1" dirty="0" smtClean="0"/>
              <a:t> </a:t>
            </a:r>
            <a:r>
              <a:rPr lang="en-US" altLang="zh-CN" sz="2400" b="1" dirty="0" smtClean="0"/>
              <a:t>factors:</a:t>
            </a:r>
            <a:endParaRPr lang="en-US" sz="2400" b="1" dirty="0"/>
          </a:p>
        </p:txBody>
      </p:sp>
      <p:sp>
        <p:nvSpPr>
          <p:cNvPr id="57" name="Rectangle 56"/>
          <p:cNvSpPr/>
          <p:nvPr/>
        </p:nvSpPr>
        <p:spPr>
          <a:xfrm>
            <a:off x="7370247" y="3357493"/>
            <a:ext cx="165461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400" i="1" dirty="0" smtClean="0"/>
              <a:t>Empty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(set</a:t>
            </a:r>
            <a:endParaRPr lang="zh-CN" altLang="en-US" sz="2400" dirty="0"/>
          </a:p>
          <a:p>
            <a:pPr algn="ctr"/>
            <a:r>
              <a:rPr lang="en-US" altLang="zh-CN" sz="2400" dirty="0" smtClean="0"/>
              <a:t>of)</a:t>
            </a:r>
            <a:r>
              <a:rPr lang="zh-CN" altLang="en-US" sz="2400" dirty="0" smtClean="0"/>
              <a:t> </a:t>
            </a:r>
            <a:r>
              <a:rPr lang="en-US" altLang="zh-CN" sz="2400" i="1" dirty="0" smtClean="0"/>
              <a:t>value</a:t>
            </a:r>
            <a:endParaRPr lang="zh-CN" altLang="en-US" sz="2400" i="1" dirty="0"/>
          </a:p>
        </p:txBody>
      </p:sp>
      <p:sp>
        <p:nvSpPr>
          <p:cNvPr id="59" name="Down Arrow 58"/>
          <p:cNvSpPr/>
          <p:nvPr/>
        </p:nvSpPr>
        <p:spPr>
          <a:xfrm>
            <a:off x="8411578" y="4207805"/>
            <a:ext cx="264496" cy="533292"/>
          </a:xfrm>
          <a:prstGeom prst="downArrow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352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 smtClean="0"/>
              <a:t>Behaviors:</a:t>
            </a:r>
            <a:r>
              <a:rPr lang="zh-CN" altLang="en-US" sz="3600" dirty="0" smtClean="0"/>
              <a:t> </a:t>
            </a:r>
            <a:r>
              <a:rPr lang="en-US" altLang="zh-CN" sz="3600" dirty="0" smtClean="0"/>
              <a:t>Dynamic</a:t>
            </a:r>
            <a:r>
              <a:rPr lang="zh-CN" altLang="en-US" sz="3600" dirty="0" smtClean="0"/>
              <a:t> </a:t>
            </a:r>
            <a:r>
              <a:rPr lang="en-US" altLang="zh-CN" sz="3600" dirty="0"/>
              <a:t>and</a:t>
            </a:r>
            <a:r>
              <a:rPr lang="zh-CN" altLang="en-US" sz="3600" dirty="0"/>
              <a:t> </a:t>
            </a:r>
            <a:r>
              <a:rPr lang="en-US" altLang="zh-CN" sz="3600" dirty="0" err="1"/>
              <a:t>Multicontextual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Publishing-paper</a:t>
            </a:r>
            <a:r>
              <a:rPr lang="zh-CN" altLang="en-US" dirty="0"/>
              <a:t> </a:t>
            </a:r>
            <a:r>
              <a:rPr lang="en-US" altLang="zh-CN" dirty="0"/>
              <a:t>behavior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57</a:t>
            </a:fld>
            <a:endParaRPr lang="en-US" dirty="0"/>
          </a:p>
        </p:txBody>
      </p:sp>
      <p:sp>
        <p:nvSpPr>
          <p:cNvPr id="18" name="Down Arrow 17"/>
          <p:cNvSpPr/>
          <p:nvPr/>
        </p:nvSpPr>
        <p:spPr>
          <a:xfrm>
            <a:off x="642013" y="4414345"/>
            <a:ext cx="240856" cy="310488"/>
          </a:xfrm>
          <a:prstGeom prst="down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6175" y="3900991"/>
            <a:ext cx="14686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i="1" dirty="0" smtClean="0"/>
              <a:t>Dynamic</a:t>
            </a:r>
            <a:endParaRPr lang="en-US" sz="2400" b="1" i="1" dirty="0"/>
          </a:p>
        </p:txBody>
      </p:sp>
      <p:sp>
        <p:nvSpPr>
          <p:cNvPr id="47" name="Down Arrow 46"/>
          <p:cNvSpPr/>
          <p:nvPr/>
        </p:nvSpPr>
        <p:spPr>
          <a:xfrm>
            <a:off x="1909868" y="4184361"/>
            <a:ext cx="264496" cy="533292"/>
          </a:xfrm>
          <a:prstGeom prst="downArrow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1433256" y="3689627"/>
            <a:ext cx="14686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400" i="1" dirty="0"/>
              <a:t>Set</a:t>
            </a:r>
            <a:r>
              <a:rPr lang="zh-CN" altLang="en-US" sz="2400" i="1" dirty="0"/>
              <a:t> </a:t>
            </a:r>
            <a:r>
              <a:rPr lang="en-US" altLang="zh-CN" sz="2400" i="1" dirty="0"/>
              <a:t>value</a:t>
            </a:r>
            <a:endParaRPr lang="zh-CN" altLang="en-US" sz="2400" i="1" dirty="0"/>
          </a:p>
        </p:txBody>
      </p:sp>
      <p:sp>
        <p:nvSpPr>
          <p:cNvPr id="50" name="Rectangle 49"/>
          <p:cNvSpPr/>
          <p:nvPr/>
        </p:nvSpPr>
        <p:spPr>
          <a:xfrm>
            <a:off x="2537341" y="3353364"/>
            <a:ext cx="242887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400" i="1" dirty="0"/>
              <a:t>One-guaranteed</a:t>
            </a:r>
            <a:endParaRPr lang="zh-CN" altLang="en-US" sz="2400" i="1" dirty="0"/>
          </a:p>
          <a:p>
            <a:pPr algn="ctr"/>
            <a:r>
              <a:rPr lang="en-US" altLang="zh-CN" sz="2400" i="1" dirty="0"/>
              <a:t>value</a:t>
            </a:r>
            <a:endParaRPr lang="en-US" sz="2400" i="1" dirty="0"/>
          </a:p>
        </p:txBody>
      </p:sp>
      <p:sp>
        <p:nvSpPr>
          <p:cNvPr id="51" name="Down Arrow 50"/>
          <p:cNvSpPr/>
          <p:nvPr/>
        </p:nvSpPr>
        <p:spPr>
          <a:xfrm>
            <a:off x="3627032" y="4198871"/>
            <a:ext cx="264496" cy="533292"/>
          </a:xfrm>
          <a:prstGeom prst="downArrow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4765369" y="3689627"/>
            <a:ext cx="14686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400" i="1" dirty="0" smtClean="0"/>
              <a:t>Set</a:t>
            </a:r>
            <a:r>
              <a:rPr lang="zh-CN" altLang="en-US" sz="2400" i="1" dirty="0" smtClean="0"/>
              <a:t> </a:t>
            </a:r>
            <a:r>
              <a:rPr lang="en-US" altLang="zh-CN" sz="2400" i="1" dirty="0" smtClean="0"/>
              <a:t>value</a:t>
            </a:r>
            <a:endParaRPr lang="zh-CN" altLang="en-US" sz="2400" i="1" dirty="0"/>
          </a:p>
        </p:txBody>
      </p:sp>
      <p:sp>
        <p:nvSpPr>
          <p:cNvPr id="54" name="Down Arrow 53"/>
          <p:cNvSpPr/>
          <p:nvPr/>
        </p:nvSpPr>
        <p:spPr>
          <a:xfrm>
            <a:off x="5284941" y="4191541"/>
            <a:ext cx="264496" cy="533292"/>
          </a:xfrm>
          <a:prstGeom prst="downArrow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836607" y="2895125"/>
            <a:ext cx="298992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400" b="1" dirty="0" smtClean="0"/>
              <a:t>Contextual</a:t>
            </a:r>
            <a:r>
              <a:rPr lang="zh-CN" altLang="en-US" sz="2400" b="1" dirty="0" smtClean="0"/>
              <a:t> </a:t>
            </a:r>
            <a:r>
              <a:rPr lang="en-US" altLang="zh-CN" sz="2400" b="1" dirty="0" smtClean="0"/>
              <a:t>factors:</a:t>
            </a:r>
            <a:endParaRPr lang="en-US" sz="2400" b="1" dirty="0"/>
          </a:p>
        </p:txBody>
      </p:sp>
      <p:sp>
        <p:nvSpPr>
          <p:cNvPr id="29" name="Rectangle 28"/>
          <p:cNvSpPr/>
          <p:nvPr/>
        </p:nvSpPr>
        <p:spPr>
          <a:xfrm>
            <a:off x="4791823" y="1225384"/>
            <a:ext cx="4233043" cy="1631216"/>
          </a:xfrm>
          <a:prstGeom prst="rect">
            <a:avLst/>
          </a:prstGeom>
          <a:ln>
            <a:solidFill>
              <a:srgbClr val="011C9A"/>
            </a:solidFill>
          </a:ln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</a:rPr>
              <a:t>20</a:t>
            </a:r>
            <a:r>
              <a:rPr lang="en-US" altLang="zh-CN" sz="2000" dirty="0" smtClean="0">
                <a:solidFill>
                  <a:srgbClr val="FF0000"/>
                </a:solidFill>
              </a:rPr>
              <a:t>09</a:t>
            </a:r>
            <a:r>
              <a:rPr lang="en-US" sz="2000" dirty="0" smtClean="0"/>
              <a:t> </a:t>
            </a:r>
            <a:r>
              <a:rPr lang="en-US" altLang="zh-CN" sz="2000" dirty="0" smtClean="0">
                <a:solidFill>
                  <a:srgbClr val="011C9A"/>
                </a:solidFill>
              </a:rPr>
              <a:t>P.</a:t>
            </a:r>
            <a:r>
              <a:rPr lang="zh-CN" altLang="en-US" sz="2000" dirty="0" smtClean="0">
                <a:solidFill>
                  <a:srgbClr val="011C9A"/>
                </a:solidFill>
              </a:rPr>
              <a:t> </a:t>
            </a:r>
            <a:r>
              <a:rPr lang="en-US" altLang="zh-CN" sz="2000" dirty="0" smtClean="0">
                <a:solidFill>
                  <a:srgbClr val="011C9A"/>
                </a:solidFill>
              </a:rPr>
              <a:t>Melville</a:t>
            </a:r>
            <a:r>
              <a:rPr lang="en-US" altLang="zh-CN" sz="2000" dirty="0" smtClean="0"/>
              <a:t>,</a:t>
            </a:r>
            <a:r>
              <a:rPr lang="zh-CN" altLang="en-US" sz="2000" dirty="0" smtClean="0"/>
              <a:t> </a:t>
            </a:r>
            <a:r>
              <a:rPr lang="en-US" altLang="zh-CN" sz="2000" dirty="0" smtClean="0">
                <a:solidFill>
                  <a:srgbClr val="011C9A"/>
                </a:solidFill>
              </a:rPr>
              <a:t>W.</a:t>
            </a:r>
            <a:r>
              <a:rPr lang="zh-CN" altLang="en-US" sz="2000" dirty="0" smtClean="0">
                <a:solidFill>
                  <a:srgbClr val="011C9A"/>
                </a:solidFill>
              </a:rPr>
              <a:t> </a:t>
            </a:r>
            <a:r>
              <a:rPr lang="en-US" altLang="zh-CN" sz="2000" dirty="0" err="1" smtClean="0">
                <a:solidFill>
                  <a:srgbClr val="011C9A"/>
                </a:solidFill>
              </a:rPr>
              <a:t>Gryc</a:t>
            </a:r>
            <a:r>
              <a:rPr lang="en-US" altLang="zh-CN" sz="2000" dirty="0" smtClean="0"/>
              <a:t>,</a:t>
            </a:r>
            <a:r>
              <a:rPr lang="zh-CN" altLang="en-US" sz="2000" dirty="0" smtClean="0"/>
              <a:t> </a:t>
            </a:r>
            <a:r>
              <a:rPr lang="en-US" altLang="zh-CN" sz="2000" dirty="0" smtClean="0">
                <a:solidFill>
                  <a:srgbClr val="011C9A"/>
                </a:solidFill>
              </a:rPr>
              <a:t>R.</a:t>
            </a:r>
            <a:r>
              <a:rPr lang="zh-CN" altLang="en-US" sz="2000" dirty="0" smtClean="0">
                <a:solidFill>
                  <a:srgbClr val="011C9A"/>
                </a:solidFill>
              </a:rPr>
              <a:t> </a:t>
            </a:r>
            <a:r>
              <a:rPr lang="en-US" altLang="zh-CN" sz="2000" dirty="0" smtClean="0">
                <a:solidFill>
                  <a:srgbClr val="011C9A"/>
                </a:solidFill>
              </a:rPr>
              <a:t>Lawrence</a:t>
            </a:r>
            <a:r>
              <a:rPr lang="en-US" altLang="zh-CN" sz="2000" dirty="0" smtClean="0"/>
              <a:t>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“</a:t>
            </a:r>
            <a:r>
              <a:rPr lang="en-US" altLang="zh-CN" sz="2000" dirty="0" smtClean="0">
                <a:solidFill>
                  <a:srgbClr val="00B050"/>
                </a:solidFill>
              </a:rPr>
              <a:t>Sentiment</a:t>
            </a:r>
            <a:r>
              <a:rPr lang="zh-CN" altLang="en-US" sz="2000" dirty="0" smtClean="0">
                <a:solidFill>
                  <a:srgbClr val="00B050"/>
                </a:solidFill>
              </a:rPr>
              <a:t> </a:t>
            </a:r>
            <a:r>
              <a:rPr lang="en-US" altLang="zh-CN" sz="2000" dirty="0" smtClean="0">
                <a:solidFill>
                  <a:srgbClr val="00B050"/>
                </a:solidFill>
              </a:rPr>
              <a:t>analysis</a:t>
            </a:r>
            <a:r>
              <a:rPr lang="zh-CN" altLang="en-US" sz="2000" dirty="0" smtClean="0">
                <a:solidFill>
                  <a:srgbClr val="00B050"/>
                </a:solidFill>
              </a:rPr>
              <a:t> </a:t>
            </a:r>
            <a:r>
              <a:rPr lang="en-US" altLang="zh-CN" sz="2000" dirty="0" smtClean="0"/>
              <a:t>of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blogs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by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combining</a:t>
            </a:r>
            <a:r>
              <a:rPr lang="zh-CN" altLang="en-US" sz="2000" dirty="0" smtClean="0"/>
              <a:t> </a:t>
            </a:r>
            <a:r>
              <a:rPr lang="en-US" altLang="zh-CN" sz="2000" dirty="0" smtClean="0">
                <a:solidFill>
                  <a:srgbClr val="00B050"/>
                </a:solidFill>
              </a:rPr>
              <a:t>lexical</a:t>
            </a:r>
            <a:r>
              <a:rPr lang="zh-CN" altLang="en-US" sz="2000" dirty="0" smtClean="0">
                <a:solidFill>
                  <a:srgbClr val="00B050"/>
                </a:solidFill>
              </a:rPr>
              <a:t> </a:t>
            </a:r>
            <a:r>
              <a:rPr lang="en-US" altLang="zh-CN" sz="2000" dirty="0" smtClean="0">
                <a:solidFill>
                  <a:srgbClr val="00B050"/>
                </a:solidFill>
              </a:rPr>
              <a:t>knowledge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with</a:t>
            </a:r>
            <a:r>
              <a:rPr lang="zh-CN" altLang="en-US" sz="2000" dirty="0" smtClean="0"/>
              <a:t> </a:t>
            </a:r>
            <a:r>
              <a:rPr lang="en-US" altLang="zh-CN" sz="2000" dirty="0" smtClean="0">
                <a:solidFill>
                  <a:srgbClr val="00B050"/>
                </a:solidFill>
              </a:rPr>
              <a:t>text</a:t>
            </a:r>
            <a:r>
              <a:rPr lang="zh-CN" altLang="en-US" sz="2000" dirty="0" smtClean="0">
                <a:solidFill>
                  <a:srgbClr val="00B050"/>
                </a:solidFill>
              </a:rPr>
              <a:t> </a:t>
            </a:r>
            <a:r>
              <a:rPr lang="en-US" altLang="zh-CN" sz="2000" dirty="0" smtClean="0">
                <a:solidFill>
                  <a:srgbClr val="00B050"/>
                </a:solidFill>
              </a:rPr>
              <a:t>classification</a:t>
            </a:r>
            <a:r>
              <a:rPr lang="en-US" altLang="zh-CN" sz="2000" dirty="0" smtClean="0"/>
              <a:t>”,</a:t>
            </a:r>
            <a:r>
              <a:rPr lang="zh-CN" altLang="en-US" sz="2000" dirty="0" smtClean="0"/>
              <a:t> </a:t>
            </a:r>
            <a:r>
              <a:rPr lang="en-US" altLang="zh-CN" sz="2000" dirty="0" smtClean="0">
                <a:solidFill>
                  <a:srgbClr val="7030A0"/>
                </a:solidFill>
              </a:rPr>
              <a:t>KDD</a:t>
            </a:r>
            <a:r>
              <a:rPr lang="en-US" altLang="zh-CN" sz="2000" dirty="0" smtClean="0"/>
              <a:t>’09.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Refs:</a:t>
            </a:r>
            <a:r>
              <a:rPr lang="zh-CN" altLang="en-US" sz="2000" dirty="0" smtClean="0"/>
              <a:t> </a:t>
            </a:r>
            <a:r>
              <a:rPr lang="en-US" altLang="zh-CN" sz="2000" dirty="0" smtClean="0">
                <a:solidFill>
                  <a:srgbClr val="FFC000"/>
                </a:solidFill>
              </a:rPr>
              <a:t>p81623</a:t>
            </a:r>
            <a:r>
              <a:rPr lang="en-US" altLang="zh-CN" sz="2000" dirty="0" smtClean="0"/>
              <a:t>,</a:t>
            </a:r>
            <a:r>
              <a:rPr lang="zh-CN" altLang="en-US" sz="2000" dirty="0" smtClean="0"/>
              <a:t> </a:t>
            </a:r>
            <a:r>
              <a:rPr lang="en-US" altLang="zh-CN" sz="2000" dirty="0" smtClean="0">
                <a:solidFill>
                  <a:srgbClr val="FFC000"/>
                </a:solidFill>
              </a:rPr>
              <a:t>p84395</a:t>
            </a:r>
            <a:r>
              <a:rPr lang="en-US" altLang="zh-CN" sz="2000" dirty="0" smtClean="0"/>
              <a:t>…</a:t>
            </a:r>
            <a:endParaRPr lang="zh-CN" altLang="en-US" sz="2000" dirty="0" smtClean="0"/>
          </a:p>
        </p:txBody>
      </p:sp>
      <p:sp>
        <p:nvSpPr>
          <p:cNvPr id="30" name="Oval 29"/>
          <p:cNvSpPr/>
          <p:nvPr/>
        </p:nvSpPr>
        <p:spPr>
          <a:xfrm>
            <a:off x="4807589" y="3029916"/>
            <a:ext cx="457200" cy="27432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t</a:t>
            </a:r>
            <a:endParaRPr lang="en-US" dirty="0"/>
          </a:p>
        </p:txBody>
      </p:sp>
      <p:sp>
        <p:nvSpPr>
          <p:cNvPr id="32" name="Oval 31"/>
          <p:cNvSpPr/>
          <p:nvPr/>
        </p:nvSpPr>
        <p:spPr>
          <a:xfrm>
            <a:off x="5188589" y="3200609"/>
            <a:ext cx="457200" cy="274320"/>
          </a:xfrm>
          <a:prstGeom prst="ellipse">
            <a:avLst/>
          </a:prstGeom>
          <a:solidFill>
            <a:srgbClr val="011C9A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a</a:t>
            </a:r>
            <a:endParaRPr lang="en-US" dirty="0"/>
          </a:p>
        </p:txBody>
      </p:sp>
      <p:sp>
        <p:nvSpPr>
          <p:cNvPr id="33" name="Oval 32"/>
          <p:cNvSpPr/>
          <p:nvPr/>
        </p:nvSpPr>
        <p:spPr>
          <a:xfrm>
            <a:off x="6429204" y="3509622"/>
            <a:ext cx="457200" cy="27432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p</a:t>
            </a:r>
            <a:endParaRPr lang="en-US" dirty="0"/>
          </a:p>
        </p:txBody>
      </p:sp>
      <p:sp>
        <p:nvSpPr>
          <p:cNvPr id="34" name="Oval 33"/>
          <p:cNvSpPr/>
          <p:nvPr/>
        </p:nvSpPr>
        <p:spPr>
          <a:xfrm>
            <a:off x="6886207" y="3509622"/>
            <a:ext cx="457200" cy="27432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p</a:t>
            </a:r>
            <a:endParaRPr lang="en-US" dirty="0"/>
          </a:p>
        </p:txBody>
      </p:sp>
      <p:sp>
        <p:nvSpPr>
          <p:cNvPr id="35" name="Oval 34"/>
          <p:cNvSpPr/>
          <p:nvPr/>
        </p:nvSpPr>
        <p:spPr>
          <a:xfrm>
            <a:off x="7336213" y="3482749"/>
            <a:ext cx="457200" cy="27432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p</a:t>
            </a:r>
            <a:endParaRPr lang="en-US" dirty="0"/>
          </a:p>
        </p:txBody>
      </p:sp>
      <p:sp>
        <p:nvSpPr>
          <p:cNvPr id="36" name="Oval 35"/>
          <p:cNvSpPr/>
          <p:nvPr/>
        </p:nvSpPr>
        <p:spPr>
          <a:xfrm>
            <a:off x="7748121" y="3376981"/>
            <a:ext cx="457200" cy="27432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v</a:t>
            </a:r>
            <a:endParaRPr lang="en-US" dirty="0"/>
          </a:p>
        </p:txBody>
      </p:sp>
      <p:sp>
        <p:nvSpPr>
          <p:cNvPr id="37" name="Oval 36"/>
          <p:cNvSpPr/>
          <p:nvPr/>
        </p:nvSpPr>
        <p:spPr>
          <a:xfrm>
            <a:off x="5582728" y="3344265"/>
            <a:ext cx="457200" cy="274320"/>
          </a:xfrm>
          <a:prstGeom prst="ellipse">
            <a:avLst/>
          </a:prstGeom>
          <a:solidFill>
            <a:srgbClr val="011C9A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a</a:t>
            </a:r>
            <a:endParaRPr lang="en-US" dirty="0"/>
          </a:p>
        </p:txBody>
      </p:sp>
      <p:sp>
        <p:nvSpPr>
          <p:cNvPr id="38" name="Oval 37"/>
          <p:cNvSpPr/>
          <p:nvPr/>
        </p:nvSpPr>
        <p:spPr>
          <a:xfrm>
            <a:off x="5973055" y="3480809"/>
            <a:ext cx="457200" cy="274320"/>
          </a:xfrm>
          <a:prstGeom prst="ellipse">
            <a:avLst/>
          </a:prstGeom>
          <a:solidFill>
            <a:srgbClr val="011C9A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a</a:t>
            </a:r>
            <a:endParaRPr lang="en-US" dirty="0"/>
          </a:p>
        </p:txBody>
      </p:sp>
      <p:sp>
        <p:nvSpPr>
          <p:cNvPr id="39" name="Oval 38"/>
          <p:cNvSpPr/>
          <p:nvPr/>
        </p:nvSpPr>
        <p:spPr>
          <a:xfrm>
            <a:off x="8152835" y="3246856"/>
            <a:ext cx="457200" cy="274320"/>
          </a:xfrm>
          <a:prstGeom prst="ellipse">
            <a:avLst/>
          </a:prstGeom>
          <a:solidFill>
            <a:srgbClr val="EBB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c</a:t>
            </a:r>
            <a:endParaRPr lang="en-US" dirty="0"/>
          </a:p>
        </p:txBody>
      </p:sp>
      <p:sp>
        <p:nvSpPr>
          <p:cNvPr id="40" name="Oval 39"/>
          <p:cNvSpPr/>
          <p:nvPr/>
        </p:nvSpPr>
        <p:spPr>
          <a:xfrm>
            <a:off x="8465189" y="3053718"/>
            <a:ext cx="457200" cy="274320"/>
          </a:xfrm>
          <a:prstGeom prst="ellipse">
            <a:avLst/>
          </a:prstGeom>
          <a:solidFill>
            <a:srgbClr val="EBB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c</a:t>
            </a:r>
            <a:endParaRPr lang="en-US" dirty="0"/>
          </a:p>
        </p:txBody>
      </p:sp>
      <p:cxnSp>
        <p:nvCxnSpPr>
          <p:cNvPr id="41" name="Straight Connector 40"/>
          <p:cNvCxnSpPr/>
          <p:nvPr/>
        </p:nvCxnSpPr>
        <p:spPr>
          <a:xfrm flipH="1">
            <a:off x="5197834" y="2856600"/>
            <a:ext cx="1710511" cy="2134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H="1">
            <a:off x="5578834" y="2856600"/>
            <a:ext cx="1329511" cy="3841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H="1">
            <a:off x="5972973" y="2856600"/>
            <a:ext cx="935372" cy="5278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H="1">
            <a:off x="6201655" y="2856600"/>
            <a:ext cx="706690" cy="6242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H="1">
            <a:off x="6657804" y="2856600"/>
            <a:ext cx="250541" cy="6530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6908345" y="2856600"/>
            <a:ext cx="206462" cy="6530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6908345" y="2856600"/>
            <a:ext cx="656468" cy="62614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6908345" y="2856600"/>
            <a:ext cx="906731" cy="5605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6908345" y="2856600"/>
            <a:ext cx="1311445" cy="4304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6908345" y="2856600"/>
            <a:ext cx="1623799" cy="23729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98300"/>
            <a:ext cx="9144000" cy="1543792"/>
          </a:xfrm>
          <a:prstGeom prst="rect">
            <a:avLst/>
          </a:prstGeom>
        </p:spPr>
      </p:pic>
      <p:sp>
        <p:nvSpPr>
          <p:cNvPr id="58" name="Rectangle 57"/>
          <p:cNvSpPr/>
          <p:nvPr/>
        </p:nvSpPr>
        <p:spPr>
          <a:xfrm>
            <a:off x="7265345" y="3714314"/>
            <a:ext cx="14686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400" i="1" dirty="0" smtClean="0"/>
              <a:t>Set</a:t>
            </a:r>
            <a:r>
              <a:rPr lang="zh-CN" altLang="en-US" sz="2400" i="1" dirty="0" smtClean="0"/>
              <a:t> </a:t>
            </a:r>
            <a:r>
              <a:rPr lang="en-US" altLang="zh-CN" sz="2400" i="1" dirty="0" smtClean="0"/>
              <a:t>value</a:t>
            </a:r>
            <a:endParaRPr lang="zh-CN" altLang="en-US" sz="2400" i="1" dirty="0"/>
          </a:p>
        </p:txBody>
      </p:sp>
      <p:sp>
        <p:nvSpPr>
          <p:cNvPr id="59" name="Down Arrow 58"/>
          <p:cNvSpPr/>
          <p:nvPr/>
        </p:nvSpPr>
        <p:spPr>
          <a:xfrm>
            <a:off x="7784917" y="4216228"/>
            <a:ext cx="264496" cy="533292"/>
          </a:xfrm>
          <a:prstGeom prst="downArrow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088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 smtClean="0"/>
              <a:t>Summarizing Behaviors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800" i="1" dirty="0" smtClean="0"/>
              <a:t>Dynamic:</a:t>
            </a:r>
            <a:r>
              <a:rPr lang="zh-CN" altLang="en-US" sz="2800" i="1" dirty="0" smtClean="0"/>
              <a:t> </a:t>
            </a:r>
            <a:r>
              <a:rPr lang="en-US" altLang="zh-CN" sz="2800" dirty="0" smtClean="0"/>
              <a:t>taking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a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set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of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consecutive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time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slices</a:t>
            </a:r>
            <a:endParaRPr lang="zh-CN" altLang="en-US" sz="2800" dirty="0" smtClean="0"/>
          </a:p>
          <a:p>
            <a:r>
              <a:rPr lang="en-US" altLang="zh-CN" sz="2800" i="1" dirty="0" err="1" smtClean="0"/>
              <a:t>Multicontextual</a:t>
            </a:r>
            <a:r>
              <a:rPr lang="en-US" altLang="zh-CN" sz="2800" i="1" dirty="0" smtClean="0"/>
              <a:t>:</a:t>
            </a:r>
            <a:r>
              <a:rPr lang="zh-CN" altLang="en-US" sz="2800" i="1" dirty="0" smtClean="0"/>
              <a:t> </a:t>
            </a:r>
            <a:r>
              <a:rPr lang="en-US" altLang="zh-CN" sz="2800" dirty="0" smtClean="0"/>
              <a:t>taking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a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set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of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dimensions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and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a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set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of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dimensional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values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in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each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dimension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58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757" y="3119811"/>
            <a:ext cx="8342486" cy="2760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16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Tensor</a:t>
            </a:r>
            <a:r>
              <a:rPr lang="zh-CN" altLang="en-US" dirty="0" smtClean="0"/>
              <a:t> </a:t>
            </a:r>
            <a:r>
              <a:rPr lang="en-US" altLang="zh-CN" dirty="0" smtClean="0"/>
              <a:t>Fails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 smtClean="0"/>
              <a:t>Tensor - modeling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multidimensions</a:t>
            </a:r>
            <a:r>
              <a:rPr lang="en-US" altLang="zh-CN" dirty="0" smtClean="0"/>
              <a:t>: </a:t>
            </a:r>
            <a:r>
              <a:rPr lang="en-US" altLang="zh-CN" sz="2000" dirty="0" smtClean="0"/>
              <a:t>FEMA (KDD’14), </a:t>
            </a:r>
            <a:r>
              <a:rPr lang="en-US" altLang="zh-CN" sz="2000" dirty="0" err="1" smtClean="0"/>
              <a:t>CrossSpot</a:t>
            </a:r>
            <a:r>
              <a:rPr lang="en-US" altLang="zh-CN" sz="2000" dirty="0" smtClean="0"/>
              <a:t> (ICDM’15)</a:t>
            </a:r>
            <a:endParaRPr lang="en-US" altLang="zh-CN" dirty="0" smtClean="0"/>
          </a:p>
        </p:txBody>
      </p:sp>
      <p:sp>
        <p:nvSpPr>
          <p:cNvPr id="26" name="Content Placeholder 2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zh-CN" b="1" dirty="0" smtClean="0"/>
              <a:t>Representation</a:t>
            </a:r>
            <a:r>
              <a:rPr lang="en-US" b="1" dirty="0" smtClean="0"/>
              <a:t>: </a:t>
            </a:r>
            <a:r>
              <a:rPr lang="en-US" altLang="zh-CN" b="1" dirty="0" smtClean="0"/>
              <a:t>(</a:t>
            </a:r>
            <a:r>
              <a:rPr lang="en-US" altLang="zh-CN" b="1" dirty="0" err="1" smtClean="0"/>
              <a:t>multicontextual</a:t>
            </a:r>
            <a:r>
              <a:rPr lang="en-US" altLang="zh-CN" b="1" dirty="0" smtClean="0"/>
              <a:t>)</a:t>
            </a:r>
            <a:endParaRPr lang="zh-CN" altLang="en-US" b="1" dirty="0"/>
          </a:p>
          <a:p>
            <a:pPr lvl="1"/>
            <a:r>
              <a:rPr lang="en-US" altLang="zh-CN" b="1" dirty="0"/>
              <a:t>E</a:t>
            </a:r>
            <a:r>
              <a:rPr lang="en-US" altLang="zh-CN" b="1" dirty="0" smtClean="0"/>
              <a:t>mpty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values?</a:t>
            </a:r>
            <a:endParaRPr lang="en-US" b="1" dirty="0" smtClean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59</a:t>
            </a:fld>
            <a:endParaRPr lang="en-US" dirty="0"/>
          </a:p>
        </p:txBody>
      </p:sp>
      <p:sp>
        <p:nvSpPr>
          <p:cNvPr id="6" name="Cube 5"/>
          <p:cNvSpPr>
            <a:spLocks noChangeAspect="1"/>
          </p:cNvSpPr>
          <p:nvPr/>
        </p:nvSpPr>
        <p:spPr>
          <a:xfrm>
            <a:off x="1003702" y="3093150"/>
            <a:ext cx="2743200" cy="2743200"/>
          </a:xfrm>
          <a:prstGeom prst="cube">
            <a:avLst/>
          </a:prstGeom>
          <a:noFill/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Cube 6"/>
          <p:cNvSpPr>
            <a:spLocks noChangeAspect="1"/>
          </p:cNvSpPr>
          <p:nvPr/>
        </p:nvSpPr>
        <p:spPr>
          <a:xfrm rot="10800000">
            <a:off x="1003703" y="3093150"/>
            <a:ext cx="2743200" cy="2743200"/>
          </a:xfrm>
          <a:prstGeom prst="cube">
            <a:avLst/>
          </a:prstGeom>
          <a:noFill/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ube 7"/>
          <p:cNvSpPr>
            <a:spLocks noChangeAspect="1"/>
          </p:cNvSpPr>
          <p:nvPr/>
        </p:nvSpPr>
        <p:spPr>
          <a:xfrm>
            <a:off x="2031088" y="4100611"/>
            <a:ext cx="273269" cy="273269"/>
          </a:xfrm>
          <a:prstGeom prst="cube">
            <a:avLst/>
          </a:prstGeom>
          <a:noFill/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Connector 11"/>
          <p:cNvCxnSpPr/>
          <p:nvPr/>
        </p:nvCxnSpPr>
        <p:spPr>
          <a:xfrm>
            <a:off x="2031089" y="4353078"/>
            <a:ext cx="0" cy="10972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 flipV="1">
            <a:off x="1299569" y="4353078"/>
            <a:ext cx="73152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H="1">
            <a:off x="1767805" y="4360742"/>
            <a:ext cx="263284" cy="26560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1714334" y="5428341"/>
            <a:ext cx="5950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Bob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323588" y="4021035"/>
            <a:ext cx="17491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http://XXX.YYY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 rot="19231657">
            <a:off x="633126" y="4761738"/>
            <a:ext cx="12490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o</a:t>
            </a:r>
            <a:r>
              <a:rPr lang="en-US" smtClean="0"/>
              <a:t>nly $3.99</a:t>
            </a:r>
            <a:endParaRPr lang="en-US" dirty="0"/>
          </a:p>
        </p:txBody>
      </p:sp>
      <p:sp>
        <p:nvSpPr>
          <p:cNvPr id="28" name="Cube 27"/>
          <p:cNvSpPr>
            <a:spLocks noChangeAspect="1"/>
          </p:cNvSpPr>
          <p:nvPr/>
        </p:nvSpPr>
        <p:spPr>
          <a:xfrm>
            <a:off x="5212606" y="3093150"/>
            <a:ext cx="2743200" cy="2743200"/>
          </a:xfrm>
          <a:prstGeom prst="cube">
            <a:avLst/>
          </a:prstGeom>
          <a:noFill/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Cube 28"/>
          <p:cNvSpPr>
            <a:spLocks noChangeAspect="1"/>
          </p:cNvSpPr>
          <p:nvPr/>
        </p:nvSpPr>
        <p:spPr>
          <a:xfrm rot="10800000">
            <a:off x="5212607" y="3093150"/>
            <a:ext cx="2743200" cy="2743200"/>
          </a:xfrm>
          <a:prstGeom prst="cube">
            <a:avLst/>
          </a:prstGeom>
          <a:noFill/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Cube 29"/>
          <p:cNvSpPr>
            <a:spLocks/>
          </p:cNvSpPr>
          <p:nvPr/>
        </p:nvSpPr>
        <p:spPr>
          <a:xfrm>
            <a:off x="5569958" y="4397747"/>
            <a:ext cx="914400" cy="457200"/>
          </a:xfrm>
          <a:prstGeom prst="cube">
            <a:avLst/>
          </a:prstGeom>
          <a:solidFill>
            <a:srgbClr val="011C9A">
              <a:alpha val="50000"/>
            </a:srgbClr>
          </a:solidFill>
          <a:ln>
            <a:solidFill>
              <a:schemeClr val="tx1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ight Brace 37"/>
          <p:cNvSpPr/>
          <p:nvPr/>
        </p:nvSpPr>
        <p:spPr>
          <a:xfrm rot="10800000">
            <a:off x="5380771" y="4545405"/>
            <a:ext cx="152398" cy="309542"/>
          </a:xfrm>
          <a:prstGeom prst="rightBrace">
            <a:avLst/>
          </a:prstGeom>
          <a:ln w="38100">
            <a:solidFill>
              <a:srgbClr val="011C9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ight Brace 38"/>
          <p:cNvSpPr/>
          <p:nvPr/>
        </p:nvSpPr>
        <p:spPr>
          <a:xfrm rot="2624947">
            <a:off x="6440195" y="4776030"/>
            <a:ext cx="149317" cy="196596"/>
          </a:xfrm>
          <a:prstGeom prst="rightBrace">
            <a:avLst/>
          </a:prstGeom>
          <a:ln w="38100">
            <a:solidFill>
              <a:srgbClr val="011C9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ight Brace 39"/>
          <p:cNvSpPr/>
          <p:nvPr/>
        </p:nvSpPr>
        <p:spPr>
          <a:xfrm rot="5400000">
            <a:off x="5865363" y="4660526"/>
            <a:ext cx="240619" cy="703082"/>
          </a:xfrm>
          <a:prstGeom prst="rightBrace">
            <a:avLst/>
          </a:prstGeom>
          <a:ln w="38100">
            <a:solidFill>
              <a:srgbClr val="011C9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Cube 41"/>
          <p:cNvSpPr>
            <a:spLocks/>
          </p:cNvSpPr>
          <p:nvPr/>
        </p:nvSpPr>
        <p:spPr>
          <a:xfrm>
            <a:off x="5212607" y="3484179"/>
            <a:ext cx="2323310" cy="2352171"/>
          </a:xfrm>
          <a:prstGeom prst="cube">
            <a:avLst>
              <a:gd name="adj" fmla="val 21742"/>
            </a:avLst>
          </a:prstGeom>
          <a:noFill/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Cube 43"/>
          <p:cNvSpPr>
            <a:spLocks/>
          </p:cNvSpPr>
          <p:nvPr/>
        </p:nvSpPr>
        <p:spPr>
          <a:xfrm rot="10800000">
            <a:off x="5212605" y="3484179"/>
            <a:ext cx="2323310" cy="2352171"/>
          </a:xfrm>
          <a:prstGeom prst="cube">
            <a:avLst>
              <a:gd name="adj" fmla="val 21742"/>
            </a:avLst>
          </a:prstGeom>
          <a:noFill/>
          <a:ln w="38100"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Cube 44"/>
          <p:cNvSpPr>
            <a:spLocks/>
          </p:cNvSpPr>
          <p:nvPr/>
        </p:nvSpPr>
        <p:spPr>
          <a:xfrm>
            <a:off x="5212604" y="3077383"/>
            <a:ext cx="2743202" cy="922535"/>
          </a:xfrm>
          <a:prstGeom prst="cube">
            <a:avLst>
              <a:gd name="adj" fmla="val 75053"/>
            </a:avLst>
          </a:prstGeom>
          <a:solidFill>
            <a:srgbClr val="011C9A">
              <a:alpha val="30000"/>
            </a:srgbClr>
          </a:solidFill>
          <a:ln w="38100">
            <a:noFill/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Cube 45"/>
          <p:cNvSpPr>
            <a:spLocks/>
          </p:cNvSpPr>
          <p:nvPr/>
        </p:nvSpPr>
        <p:spPr>
          <a:xfrm>
            <a:off x="7016436" y="3093149"/>
            <a:ext cx="939370" cy="2743202"/>
          </a:xfrm>
          <a:prstGeom prst="cube">
            <a:avLst>
              <a:gd name="adj" fmla="val 73375"/>
            </a:avLst>
          </a:prstGeom>
          <a:solidFill>
            <a:srgbClr val="011C9A">
              <a:alpha val="30000"/>
            </a:srgbClr>
          </a:solidFill>
          <a:ln w="38100">
            <a:noFill/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Cube 47"/>
          <p:cNvSpPr>
            <a:spLocks/>
          </p:cNvSpPr>
          <p:nvPr/>
        </p:nvSpPr>
        <p:spPr>
          <a:xfrm>
            <a:off x="5723453" y="3077382"/>
            <a:ext cx="2232353" cy="2235597"/>
          </a:xfrm>
          <a:prstGeom prst="cube">
            <a:avLst>
              <a:gd name="adj" fmla="val 9232"/>
            </a:avLst>
          </a:prstGeom>
          <a:solidFill>
            <a:srgbClr val="011C9A">
              <a:alpha val="30000"/>
            </a:srgbClr>
          </a:solidFill>
          <a:ln w="38100">
            <a:noFill/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ectangle 48"/>
          <p:cNvSpPr/>
          <p:nvPr/>
        </p:nvSpPr>
        <p:spPr>
          <a:xfrm>
            <a:off x="4762255" y="3538650"/>
            <a:ext cx="38985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∅</a:t>
            </a:r>
            <a:endParaRPr lang="en-US" sz="3200" b="1" dirty="0">
              <a:solidFill>
                <a:srgbClr val="FF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7873068" y="5000947"/>
            <a:ext cx="38985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∅</a:t>
            </a:r>
            <a:endParaRPr lang="en-US" sz="3200" b="1" dirty="0">
              <a:solidFill>
                <a:srgbClr val="FF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6951141" y="5719775"/>
            <a:ext cx="38985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∅</a:t>
            </a:r>
            <a:endParaRPr lang="en-US" sz="3200" b="1" dirty="0">
              <a:solidFill>
                <a:srgbClr val="FF0000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3001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b="1" dirty="0" smtClean="0">
                <a:solidFill>
                  <a:srgbClr val="C00000"/>
                </a:solidFill>
              </a:rPr>
              <a:t>Cluster,</a:t>
            </a:r>
            <a:r>
              <a:rPr lang="zh-CN" altLang="en-US" sz="2400" b="1" dirty="0" smtClean="0">
                <a:solidFill>
                  <a:srgbClr val="C00000"/>
                </a:solidFill>
              </a:rPr>
              <a:t> </a:t>
            </a:r>
            <a:r>
              <a:rPr lang="en-US" altLang="zh-CN" sz="2400" b="1" dirty="0" smtClean="0">
                <a:solidFill>
                  <a:srgbClr val="C00000"/>
                </a:solidFill>
              </a:rPr>
              <a:t>Cluster</a:t>
            </a:r>
            <a:r>
              <a:rPr lang="zh-CN" altLang="en-US" sz="2400" b="1" dirty="0" smtClean="0">
                <a:solidFill>
                  <a:srgbClr val="C00000"/>
                </a:solidFill>
              </a:rPr>
              <a:t> </a:t>
            </a:r>
            <a:r>
              <a:rPr lang="en-US" altLang="zh-CN" sz="2400" b="1" dirty="0">
                <a:solidFill>
                  <a:srgbClr val="C00000"/>
                </a:solidFill>
              </a:rPr>
              <a:t>a</a:t>
            </a:r>
            <a:r>
              <a:rPr lang="en-US" altLang="zh-CN" sz="2400" b="1" dirty="0" smtClean="0">
                <a:solidFill>
                  <a:srgbClr val="C00000"/>
                </a:solidFill>
              </a:rPr>
              <a:t>nalysis,</a:t>
            </a:r>
            <a:r>
              <a:rPr lang="zh-CN" altLang="en-US" sz="2400" b="1" dirty="0" smtClean="0">
                <a:solidFill>
                  <a:srgbClr val="C00000"/>
                </a:solidFill>
              </a:rPr>
              <a:t> </a:t>
            </a:r>
            <a:r>
              <a:rPr lang="en-US" altLang="zh-CN" sz="2400" b="1" dirty="0" smtClean="0">
                <a:solidFill>
                  <a:srgbClr val="C00000"/>
                </a:solidFill>
              </a:rPr>
              <a:t>Applications</a:t>
            </a:r>
            <a:endParaRPr lang="zh-CN" altLang="en-US" sz="2400" b="1" dirty="0" smtClean="0">
              <a:solidFill>
                <a:srgbClr val="C00000"/>
              </a:solidFill>
            </a:endParaRPr>
          </a:p>
          <a:p>
            <a:r>
              <a:rPr lang="en-US" altLang="zh-CN" sz="2400" dirty="0" smtClean="0"/>
              <a:t>“Good”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cluster,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Quality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function,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Similarity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measure</a:t>
            </a:r>
            <a:endParaRPr lang="zh-CN" altLang="en-US" sz="2400" dirty="0" smtClean="0"/>
          </a:p>
          <a:p>
            <a:r>
              <a:rPr lang="en-US" altLang="zh-CN" sz="2400" dirty="0" smtClean="0"/>
              <a:t>Considerations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for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Cluster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Analysis,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Properties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of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Clustering</a:t>
            </a:r>
            <a:endParaRPr lang="zh-CN" altLang="en-US" sz="2400" dirty="0" smtClean="0"/>
          </a:p>
          <a:p>
            <a:r>
              <a:rPr lang="en-US" altLang="zh-CN" sz="2400" dirty="0" smtClean="0"/>
              <a:t>Requirements,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Challenges</a:t>
            </a:r>
            <a:endParaRPr lang="zh-CN" altLang="en-US" sz="2400" dirty="0" smtClean="0"/>
          </a:p>
          <a:p>
            <a:r>
              <a:rPr lang="en-US" altLang="zh-CN" sz="2400" dirty="0" smtClean="0"/>
              <a:t>Typical</a:t>
            </a:r>
            <a:r>
              <a:rPr lang="zh-CN" altLang="en-US" sz="2400" dirty="0" smtClean="0"/>
              <a:t> </a:t>
            </a:r>
            <a:r>
              <a:rPr lang="en-US" altLang="zh-CN" sz="2400" dirty="0"/>
              <a:t>m</a:t>
            </a:r>
            <a:r>
              <a:rPr lang="en-US" altLang="zh-CN" sz="2400" dirty="0" smtClean="0"/>
              <a:t>ethodologies</a:t>
            </a:r>
            <a:endParaRPr lang="zh-CN" altLang="en-US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67464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Tensor</a:t>
            </a:r>
            <a:r>
              <a:rPr lang="zh-CN" altLang="en-US" dirty="0" smtClean="0"/>
              <a:t> </a:t>
            </a:r>
            <a:r>
              <a:rPr lang="en-US" altLang="zh-CN" dirty="0" smtClean="0"/>
              <a:t>Fails</a:t>
            </a:r>
            <a:r>
              <a:rPr lang="zh-CN" altLang="en-US" dirty="0" smtClean="0"/>
              <a:t> </a:t>
            </a:r>
            <a:r>
              <a:rPr lang="en-US" altLang="zh-CN" dirty="0" smtClean="0"/>
              <a:t>(cont.)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 smtClean="0"/>
              <a:t>Tensor - modeling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multidimensions</a:t>
            </a:r>
            <a:r>
              <a:rPr lang="en-US" altLang="zh-CN" dirty="0" smtClean="0"/>
              <a:t>: </a:t>
            </a:r>
            <a:r>
              <a:rPr lang="en-US" altLang="zh-CN" sz="2000" dirty="0" smtClean="0"/>
              <a:t>FEMA (KDD’14), </a:t>
            </a:r>
            <a:r>
              <a:rPr lang="en-US" altLang="zh-CN" sz="2000" dirty="0" err="1" smtClean="0"/>
              <a:t>CrossSpot</a:t>
            </a:r>
            <a:r>
              <a:rPr lang="en-US" altLang="zh-CN" sz="2000" dirty="0" smtClean="0"/>
              <a:t> (ICDM’15)</a:t>
            </a:r>
            <a:endParaRPr lang="en-US" altLang="zh-CN" dirty="0" smtClean="0"/>
          </a:p>
        </p:txBody>
      </p:sp>
      <p:sp>
        <p:nvSpPr>
          <p:cNvPr id="26" name="Content Placeholder 2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zh-CN" b="1" dirty="0" smtClean="0"/>
              <a:t>Summarization</a:t>
            </a:r>
            <a:r>
              <a:rPr lang="en-US" b="1" dirty="0" smtClean="0"/>
              <a:t>: </a:t>
            </a:r>
            <a:r>
              <a:rPr lang="en-US" altLang="zh-CN" b="1" dirty="0" smtClean="0"/>
              <a:t>(dynamic)</a:t>
            </a:r>
            <a:endParaRPr lang="zh-CN" altLang="en-US" b="1" dirty="0"/>
          </a:p>
          <a:p>
            <a:pPr lvl="1"/>
            <a:r>
              <a:rPr lang="en-US" altLang="zh-CN" b="1" dirty="0" smtClean="0"/>
              <a:t>Temporal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patterns?</a:t>
            </a:r>
            <a:endParaRPr lang="en-US" b="1" dirty="0" smtClean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60</a:t>
            </a:fld>
            <a:endParaRPr lang="en-US" dirty="0"/>
          </a:p>
        </p:txBody>
      </p:sp>
      <p:sp>
        <p:nvSpPr>
          <p:cNvPr id="6" name="Cube 5"/>
          <p:cNvSpPr>
            <a:spLocks noChangeAspect="1"/>
          </p:cNvSpPr>
          <p:nvPr/>
        </p:nvSpPr>
        <p:spPr>
          <a:xfrm>
            <a:off x="1003702" y="3093150"/>
            <a:ext cx="2743200" cy="2743200"/>
          </a:xfrm>
          <a:prstGeom prst="cube">
            <a:avLst/>
          </a:prstGeom>
          <a:noFill/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Cube 6"/>
          <p:cNvSpPr>
            <a:spLocks noChangeAspect="1"/>
          </p:cNvSpPr>
          <p:nvPr/>
        </p:nvSpPr>
        <p:spPr>
          <a:xfrm rot="10800000">
            <a:off x="1003703" y="3093150"/>
            <a:ext cx="2743200" cy="2743200"/>
          </a:xfrm>
          <a:prstGeom prst="cube">
            <a:avLst/>
          </a:prstGeom>
          <a:noFill/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ube 7"/>
          <p:cNvSpPr>
            <a:spLocks noChangeAspect="1"/>
          </p:cNvSpPr>
          <p:nvPr/>
        </p:nvSpPr>
        <p:spPr>
          <a:xfrm>
            <a:off x="2031088" y="4100611"/>
            <a:ext cx="273269" cy="273269"/>
          </a:xfrm>
          <a:prstGeom prst="cube">
            <a:avLst/>
          </a:prstGeom>
          <a:noFill/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Connector 11"/>
          <p:cNvCxnSpPr/>
          <p:nvPr/>
        </p:nvCxnSpPr>
        <p:spPr>
          <a:xfrm>
            <a:off x="2031089" y="4353078"/>
            <a:ext cx="0" cy="10972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 flipV="1">
            <a:off x="1299569" y="4353078"/>
            <a:ext cx="73152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H="1">
            <a:off x="1767805" y="4360742"/>
            <a:ext cx="263284" cy="26560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1714334" y="5428341"/>
            <a:ext cx="5950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Bob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323588" y="4021035"/>
            <a:ext cx="17491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http://XXX.YYY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 rot="19231657">
            <a:off x="633126" y="4761738"/>
            <a:ext cx="12490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o</a:t>
            </a:r>
            <a:r>
              <a:rPr lang="en-US" smtClean="0"/>
              <a:t>nly $3.99</a:t>
            </a:r>
            <a:endParaRPr lang="en-US" dirty="0"/>
          </a:p>
        </p:txBody>
      </p:sp>
      <p:sp>
        <p:nvSpPr>
          <p:cNvPr id="28" name="Cube 27"/>
          <p:cNvSpPr>
            <a:spLocks noChangeAspect="1"/>
          </p:cNvSpPr>
          <p:nvPr/>
        </p:nvSpPr>
        <p:spPr>
          <a:xfrm>
            <a:off x="5304984" y="3093150"/>
            <a:ext cx="2743200" cy="2743200"/>
          </a:xfrm>
          <a:prstGeom prst="cube">
            <a:avLst/>
          </a:prstGeom>
          <a:noFill/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Cube 28"/>
          <p:cNvSpPr>
            <a:spLocks noChangeAspect="1"/>
          </p:cNvSpPr>
          <p:nvPr/>
        </p:nvSpPr>
        <p:spPr>
          <a:xfrm rot="10800000">
            <a:off x="5304985" y="3093150"/>
            <a:ext cx="2743200" cy="2743200"/>
          </a:xfrm>
          <a:prstGeom prst="cube">
            <a:avLst/>
          </a:prstGeom>
          <a:noFill/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Cube 29"/>
          <p:cNvSpPr>
            <a:spLocks/>
          </p:cNvSpPr>
          <p:nvPr/>
        </p:nvSpPr>
        <p:spPr>
          <a:xfrm>
            <a:off x="5615564" y="4233613"/>
            <a:ext cx="527617" cy="1086988"/>
          </a:xfrm>
          <a:prstGeom prst="cube">
            <a:avLst/>
          </a:prstGeom>
          <a:solidFill>
            <a:srgbClr val="011C9A">
              <a:alpha val="50000"/>
            </a:srgbClr>
          </a:solidFill>
          <a:ln>
            <a:solidFill>
              <a:schemeClr val="tx1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ight Brace 37"/>
          <p:cNvSpPr/>
          <p:nvPr/>
        </p:nvSpPr>
        <p:spPr>
          <a:xfrm rot="10800000">
            <a:off x="5426377" y="4406836"/>
            <a:ext cx="143616" cy="913765"/>
          </a:xfrm>
          <a:prstGeom prst="rightBrace">
            <a:avLst/>
          </a:prstGeom>
          <a:ln w="38100">
            <a:solidFill>
              <a:srgbClr val="011C9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ight Brace 38"/>
          <p:cNvSpPr/>
          <p:nvPr/>
        </p:nvSpPr>
        <p:spPr>
          <a:xfrm rot="2624947">
            <a:off x="6097788" y="5259113"/>
            <a:ext cx="149317" cy="196596"/>
          </a:xfrm>
          <a:prstGeom prst="rightBrace">
            <a:avLst/>
          </a:prstGeom>
          <a:ln w="38100">
            <a:solidFill>
              <a:srgbClr val="011C9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ight Brace 39"/>
          <p:cNvSpPr/>
          <p:nvPr/>
        </p:nvSpPr>
        <p:spPr>
          <a:xfrm rot="5400000">
            <a:off x="5789751" y="5247399"/>
            <a:ext cx="105207" cy="325234"/>
          </a:xfrm>
          <a:prstGeom prst="rightBrace">
            <a:avLst/>
          </a:prstGeom>
          <a:ln w="38100">
            <a:solidFill>
              <a:srgbClr val="011C9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4629412" y="3339096"/>
            <a:ext cx="497252" cy="2677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smtClean="0">
                <a:solidFill>
                  <a:schemeClr val="tx2">
                    <a:lumMod val="75000"/>
                  </a:schemeClr>
                </a:solidFill>
              </a:rPr>
              <a:t>t</a:t>
            </a:r>
            <a:r>
              <a:rPr lang="en-US" altLang="zh-CN" sz="2400" baseline="-25000" dirty="0" smtClean="0">
                <a:solidFill>
                  <a:schemeClr val="tx2">
                    <a:lumMod val="75000"/>
                  </a:schemeClr>
                </a:solidFill>
              </a:rPr>
              <a:t>10</a:t>
            </a:r>
            <a:endParaRPr lang="zh-CN" altLang="en-US" sz="2400" baseline="-25000" dirty="0" smtClean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altLang="zh-CN" sz="2400" dirty="0" smtClean="0">
                <a:solidFill>
                  <a:schemeClr val="tx2">
                    <a:lumMod val="75000"/>
                  </a:schemeClr>
                </a:solidFill>
              </a:rPr>
              <a:t>t</a:t>
            </a:r>
            <a:r>
              <a:rPr lang="en-US" altLang="zh-CN" sz="2400" baseline="-25000" dirty="0" smtClean="0">
                <a:solidFill>
                  <a:schemeClr val="tx2">
                    <a:lumMod val="75000"/>
                  </a:schemeClr>
                </a:solidFill>
              </a:rPr>
              <a:t>11</a:t>
            </a:r>
            <a:endParaRPr lang="zh-CN" altLang="en-US" sz="2400" baseline="-25000" dirty="0" smtClean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altLang="zh-CN" sz="2400" dirty="0" smtClean="0">
                <a:solidFill>
                  <a:srgbClr val="00B050"/>
                </a:solidFill>
              </a:rPr>
              <a:t>t</a:t>
            </a:r>
            <a:r>
              <a:rPr lang="en-US" altLang="zh-CN" sz="2400" baseline="-25000" dirty="0" smtClean="0">
                <a:solidFill>
                  <a:srgbClr val="00B050"/>
                </a:solidFill>
              </a:rPr>
              <a:t>24</a:t>
            </a:r>
            <a:endParaRPr lang="zh-CN" altLang="en-US" sz="2400" baseline="-25000" dirty="0" smtClean="0">
              <a:solidFill>
                <a:srgbClr val="00B050"/>
              </a:solidFill>
            </a:endParaRPr>
          </a:p>
          <a:p>
            <a:r>
              <a:rPr lang="en-US" altLang="zh-CN" sz="2400" dirty="0" smtClean="0">
                <a:solidFill>
                  <a:srgbClr val="00B050"/>
                </a:solidFill>
              </a:rPr>
              <a:t>t</a:t>
            </a:r>
            <a:r>
              <a:rPr lang="en-US" altLang="zh-CN" sz="2400" baseline="-25000" dirty="0" smtClean="0">
                <a:solidFill>
                  <a:srgbClr val="00B050"/>
                </a:solidFill>
              </a:rPr>
              <a:t>25</a:t>
            </a:r>
            <a:endParaRPr lang="zh-CN" altLang="en-US" sz="2400" baseline="-25000" dirty="0" smtClean="0">
              <a:solidFill>
                <a:srgbClr val="00B050"/>
              </a:solidFill>
            </a:endParaRPr>
          </a:p>
          <a:p>
            <a:r>
              <a:rPr lang="en-US" altLang="zh-CN" sz="2400" dirty="0" smtClean="0">
                <a:solidFill>
                  <a:srgbClr val="00B050"/>
                </a:solidFill>
              </a:rPr>
              <a:t>t</a:t>
            </a:r>
            <a:r>
              <a:rPr lang="en-US" altLang="zh-CN" sz="2400" baseline="-25000" dirty="0" smtClean="0">
                <a:solidFill>
                  <a:srgbClr val="00B050"/>
                </a:solidFill>
              </a:rPr>
              <a:t>26</a:t>
            </a:r>
            <a:endParaRPr lang="zh-CN" altLang="en-US" sz="2400" baseline="-25000" dirty="0" smtClean="0">
              <a:solidFill>
                <a:srgbClr val="00B050"/>
              </a:solidFill>
            </a:endParaRPr>
          </a:p>
          <a:p>
            <a:r>
              <a:rPr lang="en-US" altLang="zh-CN" sz="2400" dirty="0" smtClean="0">
                <a:solidFill>
                  <a:srgbClr val="011C9A"/>
                </a:solidFill>
              </a:rPr>
              <a:t>t</a:t>
            </a:r>
            <a:r>
              <a:rPr lang="en-US" altLang="zh-CN" sz="2400" baseline="-25000" dirty="0" smtClean="0">
                <a:solidFill>
                  <a:srgbClr val="011C9A"/>
                </a:solidFill>
              </a:rPr>
              <a:t>31</a:t>
            </a:r>
            <a:endParaRPr lang="zh-CN" altLang="en-US" sz="2400" baseline="-25000" dirty="0" smtClean="0">
              <a:solidFill>
                <a:srgbClr val="011C9A"/>
              </a:solidFill>
            </a:endParaRPr>
          </a:p>
          <a:p>
            <a:r>
              <a:rPr lang="en-US" altLang="zh-CN" sz="2400" dirty="0" smtClean="0">
                <a:solidFill>
                  <a:srgbClr val="7030A0"/>
                </a:solidFill>
              </a:rPr>
              <a:t>t</a:t>
            </a:r>
            <a:r>
              <a:rPr lang="en-US" altLang="zh-CN" sz="2400" baseline="-25000" dirty="0" smtClean="0">
                <a:solidFill>
                  <a:srgbClr val="7030A0"/>
                </a:solidFill>
              </a:rPr>
              <a:t>37</a:t>
            </a:r>
            <a:endParaRPr lang="en-US" sz="2400" baseline="-250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8330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Our</a:t>
            </a:r>
            <a:r>
              <a:rPr lang="zh-CN" altLang="en-US" dirty="0" smtClean="0"/>
              <a:t> </a:t>
            </a:r>
            <a:r>
              <a:rPr lang="en-US" altLang="zh-CN" dirty="0" smtClean="0"/>
              <a:t>Representations</a:t>
            </a:r>
            <a:r>
              <a:rPr lang="zh-CN" altLang="en-US" dirty="0" smtClean="0"/>
              <a:t> </a:t>
            </a:r>
            <a:r>
              <a:rPr lang="en-US" altLang="zh-CN" dirty="0" smtClean="0"/>
              <a:t>for</a:t>
            </a:r>
            <a:r>
              <a:rPr lang="zh-CN" altLang="en-US" dirty="0" smtClean="0"/>
              <a:t> </a:t>
            </a:r>
            <a:r>
              <a:rPr lang="en-US" altLang="zh-CN" dirty="0" smtClean="0"/>
              <a:t>Behavior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Behavioral</a:t>
            </a:r>
            <a:r>
              <a:rPr lang="zh-CN" altLang="en-US" dirty="0" smtClean="0"/>
              <a:t> </a:t>
            </a:r>
            <a:r>
              <a:rPr lang="en-US" altLang="zh-CN" dirty="0" smtClean="0"/>
              <a:t>Summary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altLang="zh-CN" sz="2000" b="1" dirty="0" smtClean="0"/>
              <a:t>Behavior:</a:t>
            </a:r>
            <a:r>
              <a:rPr lang="zh-CN" altLang="en-US" sz="2000" b="1" dirty="0" smtClean="0"/>
              <a:t> </a:t>
            </a:r>
            <a:r>
              <a:rPr lang="en-US" altLang="zh-CN" sz="2000" b="1" dirty="0" smtClean="0"/>
              <a:t>“Two-level</a:t>
            </a:r>
            <a:r>
              <a:rPr lang="zh-CN" altLang="en-US" sz="2000" b="1" dirty="0" smtClean="0"/>
              <a:t> </a:t>
            </a:r>
            <a:r>
              <a:rPr lang="en-US" altLang="zh-CN" sz="2000" b="1" dirty="0" smtClean="0"/>
              <a:t>matrix”</a:t>
            </a:r>
            <a:endParaRPr lang="en-US" sz="2000" b="1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altLang="zh-CN" sz="2000" b="1" dirty="0" smtClean="0"/>
              <a:t>Behavioral</a:t>
            </a:r>
            <a:r>
              <a:rPr lang="zh-CN" altLang="en-US" sz="2000" b="1" dirty="0" smtClean="0"/>
              <a:t> </a:t>
            </a:r>
            <a:r>
              <a:rPr lang="en-US" altLang="zh-CN" sz="2000" b="1" dirty="0" smtClean="0"/>
              <a:t>summary:</a:t>
            </a:r>
            <a:r>
              <a:rPr lang="zh-CN" altLang="en-US" sz="2000" b="1" dirty="0" smtClean="0"/>
              <a:t> </a:t>
            </a:r>
            <a:r>
              <a:rPr lang="en-US" altLang="zh-CN" sz="2000" b="1" dirty="0" smtClean="0"/>
              <a:t>“Tartan”</a:t>
            </a:r>
            <a:endParaRPr lang="en-US" sz="20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61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641" y="2088700"/>
            <a:ext cx="7078717" cy="426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741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 smtClean="0"/>
              <a:t>The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Problem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of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Behavioral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Summarization</a:t>
            </a:r>
            <a:endParaRPr lang="en-US" sz="32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528064"/>
            <a:ext cx="8229600" cy="2476162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62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0690" y="4125795"/>
            <a:ext cx="4339775" cy="2616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013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</a:t>
            </a:r>
            <a:r>
              <a:rPr lang="en-US" altLang="zh-CN" sz="3200" dirty="0" smtClean="0"/>
              <a:t>ATCH</a:t>
            </a:r>
            <a:r>
              <a:rPr lang="en-US" altLang="zh-CN" dirty="0" smtClean="0"/>
              <a:t>T</a:t>
            </a:r>
            <a:r>
              <a:rPr lang="en-US" altLang="zh-CN" sz="3200" dirty="0" smtClean="0"/>
              <a:t>ARTAN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 smtClean="0"/>
              <a:t>Employing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a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lossless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encoding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scheme</a:t>
            </a:r>
            <a:endParaRPr lang="zh-CN" altLang="en-US" sz="2800" dirty="0" smtClean="0"/>
          </a:p>
          <a:p>
            <a:pPr lvl="1"/>
            <a:r>
              <a:rPr lang="en-US" altLang="zh-CN" sz="2400" dirty="0" smtClean="0"/>
              <a:t>The</a:t>
            </a:r>
            <a:r>
              <a:rPr lang="zh-CN" altLang="en-US" sz="2400" dirty="0" smtClean="0"/>
              <a:t> </a:t>
            </a:r>
            <a:r>
              <a:rPr lang="en-US" altLang="zh-CN" sz="2400" i="1" dirty="0" smtClean="0"/>
              <a:t>Minimum</a:t>
            </a:r>
            <a:r>
              <a:rPr lang="zh-CN" altLang="en-US" sz="2400" i="1" dirty="0" smtClean="0"/>
              <a:t> </a:t>
            </a:r>
            <a:r>
              <a:rPr lang="en-US" altLang="zh-CN" sz="2400" i="1" dirty="0" smtClean="0"/>
              <a:t>Description</a:t>
            </a:r>
            <a:r>
              <a:rPr lang="zh-CN" altLang="en-US" sz="2400" i="1" dirty="0" smtClean="0"/>
              <a:t> </a:t>
            </a:r>
            <a:r>
              <a:rPr lang="en-US" altLang="zh-CN" sz="2400" i="1" dirty="0" smtClean="0"/>
              <a:t>Length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(MDL)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principle</a:t>
            </a:r>
            <a:endParaRPr lang="zh-CN" altLang="en-US" sz="2400" dirty="0" smtClean="0"/>
          </a:p>
          <a:p>
            <a:pPr lvl="1"/>
            <a:r>
              <a:rPr lang="en-US" altLang="zh-CN" sz="2400" dirty="0" smtClean="0"/>
              <a:t>Estimating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the</a:t>
            </a:r>
            <a:r>
              <a:rPr lang="zh-CN" altLang="en-US" sz="2400" dirty="0" smtClean="0"/>
              <a:t> </a:t>
            </a:r>
            <a:r>
              <a:rPr lang="en-US" altLang="zh-CN" sz="2400" dirty="0" smtClean="0">
                <a:solidFill>
                  <a:srgbClr val="FF0000"/>
                </a:solidFill>
              </a:rPr>
              <a:t>number</a:t>
            </a:r>
            <a:r>
              <a:rPr lang="zh-CN" altLang="en-US" sz="2400" dirty="0" smtClean="0">
                <a:solidFill>
                  <a:srgbClr val="FF0000"/>
                </a:solidFill>
              </a:rPr>
              <a:t> </a:t>
            </a:r>
            <a:r>
              <a:rPr lang="en-US" altLang="zh-CN" sz="2400" dirty="0" smtClean="0">
                <a:solidFill>
                  <a:srgbClr val="FF0000"/>
                </a:solidFill>
              </a:rPr>
              <a:t>of</a:t>
            </a:r>
            <a:r>
              <a:rPr lang="zh-CN" altLang="en-US" sz="2400" dirty="0" smtClean="0">
                <a:solidFill>
                  <a:srgbClr val="FF0000"/>
                </a:solidFill>
              </a:rPr>
              <a:t> </a:t>
            </a:r>
            <a:r>
              <a:rPr lang="en-US" altLang="zh-CN" sz="2400" dirty="0" smtClean="0">
                <a:solidFill>
                  <a:srgbClr val="FF0000"/>
                </a:solidFill>
              </a:rPr>
              <a:t>bits</a:t>
            </a:r>
            <a:r>
              <a:rPr lang="zh-CN" altLang="en-US" sz="2400" dirty="0" smtClean="0">
                <a:solidFill>
                  <a:srgbClr val="FF0000"/>
                </a:solidFill>
              </a:rPr>
              <a:t> </a:t>
            </a:r>
            <a:r>
              <a:rPr lang="en-US" altLang="zh-CN" sz="2400" dirty="0" smtClean="0"/>
              <a:t>that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encoding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the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Tartan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can</a:t>
            </a:r>
            <a:r>
              <a:rPr lang="zh-CN" altLang="en-US" sz="2400" dirty="0" smtClean="0"/>
              <a:t> </a:t>
            </a:r>
            <a:r>
              <a:rPr lang="en-US" altLang="zh-CN" sz="2400" dirty="0" smtClean="0">
                <a:solidFill>
                  <a:srgbClr val="FF0000"/>
                </a:solidFill>
              </a:rPr>
              <a:t>save</a:t>
            </a:r>
            <a:r>
              <a:rPr lang="zh-CN" altLang="en-US" sz="2400" dirty="0" smtClean="0">
                <a:solidFill>
                  <a:srgbClr val="FF0000"/>
                </a:solidFill>
              </a:rPr>
              <a:t> </a:t>
            </a:r>
            <a:r>
              <a:rPr lang="en-US" altLang="zh-CN" sz="2400" dirty="0" smtClean="0">
                <a:solidFill>
                  <a:srgbClr val="FF0000"/>
                </a:solidFill>
              </a:rPr>
              <a:t>from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merging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the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meaningful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pattern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into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the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encoding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of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the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data</a:t>
            </a:r>
            <a:endParaRPr lang="zh-CN" altLang="en-US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63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78250"/>
            <a:ext cx="9144000" cy="1825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85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Objective Function to Maximize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64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784" y="1424686"/>
            <a:ext cx="7488621" cy="847165"/>
          </a:xfrm>
          <a:prstGeom prst="rect">
            <a:avLst/>
          </a:prstGeom>
        </p:spPr>
      </p:pic>
      <p:sp>
        <p:nvSpPr>
          <p:cNvPr id="6" name="Down Arrow 5"/>
          <p:cNvSpPr/>
          <p:nvPr/>
        </p:nvSpPr>
        <p:spPr>
          <a:xfrm rot="12692661">
            <a:off x="1392488" y="1975839"/>
            <a:ext cx="439392" cy="551044"/>
          </a:xfrm>
          <a:prstGeom prst="down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57200" y="2398768"/>
            <a:ext cx="110286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 smtClean="0"/>
              <a:t>Tartan</a:t>
            </a:r>
            <a:endParaRPr lang="en-US" sz="2400" b="1" dirty="0"/>
          </a:p>
        </p:txBody>
      </p:sp>
      <p:sp>
        <p:nvSpPr>
          <p:cNvPr id="8" name="Down Arrow 7"/>
          <p:cNvSpPr/>
          <p:nvPr/>
        </p:nvSpPr>
        <p:spPr>
          <a:xfrm rot="8918389">
            <a:off x="2216485" y="1962465"/>
            <a:ext cx="439392" cy="551044"/>
          </a:xfrm>
          <a:prstGeom prst="down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502243" y="2424068"/>
            <a:ext cx="8531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 smtClean="0"/>
              <a:t>Data</a:t>
            </a:r>
            <a:endParaRPr lang="en-US" sz="2400" b="1" dirty="0"/>
          </a:p>
        </p:txBody>
      </p:sp>
      <p:sp>
        <p:nvSpPr>
          <p:cNvPr id="10" name="Down Arrow 9"/>
          <p:cNvSpPr/>
          <p:nvPr/>
        </p:nvSpPr>
        <p:spPr>
          <a:xfrm rot="8941799">
            <a:off x="3747687" y="1952151"/>
            <a:ext cx="439392" cy="551044"/>
          </a:xfrm>
          <a:prstGeom prst="down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325853" y="2427230"/>
            <a:ext cx="264848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 smtClean="0"/>
              <a:t>First-level</a:t>
            </a:r>
            <a:r>
              <a:rPr lang="zh-CN" altLang="en-US" sz="2400" b="1" dirty="0" smtClean="0"/>
              <a:t> </a:t>
            </a:r>
            <a:r>
              <a:rPr lang="en-US" altLang="zh-CN" sz="2400" b="1" dirty="0" smtClean="0"/>
              <a:t>matrix</a:t>
            </a:r>
            <a:endParaRPr lang="zh-CN" altLang="en-US" sz="2400" b="1" dirty="0"/>
          </a:p>
        </p:txBody>
      </p:sp>
      <p:sp>
        <p:nvSpPr>
          <p:cNvPr id="12" name="Down Arrow 11"/>
          <p:cNvSpPr/>
          <p:nvPr/>
        </p:nvSpPr>
        <p:spPr>
          <a:xfrm rot="8918389">
            <a:off x="7227910" y="1961411"/>
            <a:ext cx="439392" cy="551044"/>
          </a:xfrm>
          <a:prstGeom prst="down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6028243" y="2433783"/>
            <a:ext cx="27126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 smtClean="0"/>
              <a:t>Individual</a:t>
            </a:r>
            <a:r>
              <a:rPr lang="zh-CN" altLang="en-US" sz="2400" b="1" dirty="0" smtClean="0"/>
              <a:t> </a:t>
            </a:r>
            <a:r>
              <a:rPr lang="en-US" altLang="zh-CN" sz="2400" b="1" dirty="0" smtClean="0"/>
              <a:t>entries</a:t>
            </a:r>
            <a:endParaRPr lang="en-US" sz="2400" b="1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266" y="6383058"/>
            <a:ext cx="7669925" cy="41112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90868"/>
            <a:ext cx="5687550" cy="3428937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774733" y="3146383"/>
            <a:ext cx="2012301" cy="3173422"/>
          </a:xfrm>
          <a:prstGeom prst="rect">
            <a:avLst/>
          </a:prstGeom>
          <a:solidFill>
            <a:schemeClr val="tx2">
              <a:lumMod val="20000"/>
              <a:lumOff val="80000"/>
              <a:alpha val="2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1337" y="2922494"/>
            <a:ext cx="5687550" cy="3428937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4621972" y="3178009"/>
            <a:ext cx="1103586" cy="2516395"/>
          </a:xfrm>
          <a:prstGeom prst="rect">
            <a:avLst/>
          </a:prstGeom>
          <a:solidFill>
            <a:schemeClr val="tx2">
              <a:lumMod val="20000"/>
              <a:lumOff val="80000"/>
              <a:alpha val="2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6173273" y="3182843"/>
            <a:ext cx="1176132" cy="2516395"/>
          </a:xfrm>
          <a:prstGeom prst="rect">
            <a:avLst/>
          </a:prstGeom>
          <a:solidFill>
            <a:schemeClr val="tx2">
              <a:lumMod val="20000"/>
              <a:lumOff val="80000"/>
              <a:alpha val="2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472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Objective Function to </a:t>
            </a:r>
            <a:r>
              <a:rPr lang="en-US" sz="3600" dirty="0" smtClean="0"/>
              <a:t>Maximize (cont.)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65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851" y="4847004"/>
            <a:ext cx="7315200" cy="48511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851" y="1528064"/>
            <a:ext cx="7488621" cy="84716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851" y="5450895"/>
            <a:ext cx="5212701" cy="45395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851" y="3641571"/>
            <a:ext cx="7315200" cy="106607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851" y="2934288"/>
            <a:ext cx="7315200" cy="53639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851" y="2478607"/>
            <a:ext cx="4779149" cy="491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641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 smtClean="0"/>
              <a:t>Encoding</a:t>
            </a:r>
            <a:r>
              <a:rPr lang="zh-CN" altLang="en-US" sz="4000" dirty="0" smtClean="0"/>
              <a:t> </a:t>
            </a:r>
            <a:r>
              <a:rPr lang="en-US" altLang="zh-CN" sz="4000" dirty="0" smtClean="0"/>
              <a:t>the</a:t>
            </a:r>
            <a:r>
              <a:rPr lang="zh-CN" altLang="en-US" sz="4000" dirty="0" smtClean="0"/>
              <a:t> </a:t>
            </a:r>
            <a:r>
              <a:rPr lang="en-US" altLang="zh-CN" sz="4000" dirty="0" smtClean="0"/>
              <a:t>Tartan:</a:t>
            </a:r>
            <a:r>
              <a:rPr lang="zh-CN" altLang="en-US" sz="4000" dirty="0" smtClean="0"/>
              <a:t> </a:t>
            </a:r>
            <a:r>
              <a:rPr lang="en-US" altLang="zh-CN" sz="4000" dirty="0" smtClean="0"/>
              <a:t>Dimensions</a:t>
            </a:r>
            <a:endParaRPr lang="en-US" sz="40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7365" y="1424686"/>
            <a:ext cx="6842234" cy="2866136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66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9" y="4480008"/>
            <a:ext cx="7315200" cy="120793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9" y="5687944"/>
            <a:ext cx="7315200" cy="110191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950372" y="1734206"/>
            <a:ext cx="3474100" cy="409903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348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 smtClean="0"/>
              <a:t>Encoding</a:t>
            </a:r>
            <a:r>
              <a:rPr lang="zh-CN" altLang="en-US" sz="3600" dirty="0" smtClean="0"/>
              <a:t> </a:t>
            </a:r>
            <a:r>
              <a:rPr lang="en-US" altLang="zh-CN" sz="3600" dirty="0" smtClean="0"/>
              <a:t>the</a:t>
            </a:r>
            <a:r>
              <a:rPr lang="zh-CN" altLang="en-US" sz="3600" dirty="0" smtClean="0"/>
              <a:t> </a:t>
            </a:r>
            <a:r>
              <a:rPr lang="en-US" altLang="zh-CN" sz="3600" dirty="0" smtClean="0"/>
              <a:t>Tartan:</a:t>
            </a:r>
            <a:r>
              <a:rPr lang="zh-CN" altLang="en-US" sz="3600" dirty="0" smtClean="0"/>
              <a:t> </a:t>
            </a:r>
            <a:r>
              <a:rPr lang="en-US" altLang="zh-CN" sz="3600" dirty="0" smtClean="0"/>
              <a:t>Dimensional</a:t>
            </a:r>
            <a:r>
              <a:rPr lang="zh-CN" altLang="en-US" sz="3600" dirty="0" smtClean="0"/>
              <a:t> </a:t>
            </a:r>
            <a:r>
              <a:rPr lang="en-US" altLang="zh-CN" sz="3600" dirty="0" smtClean="0"/>
              <a:t>Values</a:t>
            </a:r>
            <a:endParaRPr lang="en-US" sz="36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7365" y="1424686"/>
            <a:ext cx="6842234" cy="2866136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67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950372" y="2210334"/>
            <a:ext cx="3474100" cy="409903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9" y="4602517"/>
            <a:ext cx="7315200" cy="67890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9" y="5388165"/>
            <a:ext cx="7315200" cy="486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228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 smtClean="0"/>
              <a:t>Encoding</a:t>
            </a:r>
            <a:r>
              <a:rPr lang="zh-CN" altLang="en-US" sz="4000" dirty="0" smtClean="0"/>
              <a:t> </a:t>
            </a:r>
            <a:r>
              <a:rPr lang="en-US" altLang="zh-CN" sz="4000" dirty="0" smtClean="0"/>
              <a:t>the</a:t>
            </a:r>
            <a:r>
              <a:rPr lang="zh-CN" altLang="en-US" sz="4000" dirty="0" smtClean="0"/>
              <a:t> </a:t>
            </a:r>
            <a:r>
              <a:rPr lang="en-US" altLang="zh-CN" sz="4000" dirty="0" smtClean="0"/>
              <a:t>Tartan:</a:t>
            </a:r>
            <a:r>
              <a:rPr lang="zh-CN" altLang="en-US" sz="4000" dirty="0" smtClean="0"/>
              <a:t> </a:t>
            </a:r>
            <a:r>
              <a:rPr lang="en-US" altLang="zh-CN" sz="4000" dirty="0" smtClean="0"/>
              <a:t>Time</a:t>
            </a:r>
            <a:r>
              <a:rPr lang="zh-CN" altLang="en-US" sz="4000" dirty="0" smtClean="0"/>
              <a:t> </a:t>
            </a:r>
            <a:r>
              <a:rPr lang="en-US" altLang="zh-CN" sz="4000" dirty="0" smtClean="0"/>
              <a:t>Slices</a:t>
            </a:r>
            <a:endParaRPr lang="en-US" sz="40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7365" y="1424686"/>
            <a:ext cx="6842234" cy="2866136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68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950372" y="2700100"/>
            <a:ext cx="3474100" cy="409903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882" y="4830799"/>
            <a:ext cx="7315200" cy="620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487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 smtClean="0"/>
              <a:t>Encoding</a:t>
            </a:r>
            <a:r>
              <a:rPr lang="zh-CN" altLang="en-US" sz="4000" dirty="0" smtClean="0"/>
              <a:t> </a:t>
            </a:r>
            <a:r>
              <a:rPr lang="en-US" altLang="zh-CN" sz="4000" dirty="0" smtClean="0"/>
              <a:t>the</a:t>
            </a:r>
            <a:r>
              <a:rPr lang="zh-CN" altLang="en-US" sz="4000" dirty="0" smtClean="0"/>
              <a:t> </a:t>
            </a:r>
            <a:r>
              <a:rPr lang="en-US" altLang="zh-CN" sz="4000" dirty="0" smtClean="0"/>
              <a:t>Tartan:</a:t>
            </a:r>
            <a:r>
              <a:rPr lang="zh-CN" altLang="en-US" sz="4000" dirty="0" smtClean="0"/>
              <a:t> </a:t>
            </a:r>
            <a:r>
              <a:rPr lang="en-US" altLang="zh-CN" sz="4000" dirty="0" smtClean="0"/>
              <a:t>Behaviors</a:t>
            </a:r>
            <a:endParaRPr lang="en-US" sz="40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7365" y="1424686"/>
            <a:ext cx="6842234" cy="2866136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69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950372" y="3187806"/>
            <a:ext cx="3474100" cy="409903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740" y="4604409"/>
            <a:ext cx="7315200" cy="59731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740" y="5356439"/>
            <a:ext cx="7315200" cy="519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016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4997" y="2698230"/>
            <a:ext cx="4159770" cy="415977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What</a:t>
            </a:r>
            <a:r>
              <a:rPr lang="zh-CN" altLang="en-US" dirty="0" smtClean="0"/>
              <a:t> </a:t>
            </a:r>
            <a:r>
              <a:rPr lang="en-US" altLang="zh-CN" dirty="0" smtClean="0"/>
              <a:t>is</a:t>
            </a:r>
            <a:r>
              <a:rPr lang="zh-CN" altLang="en-US" dirty="0" smtClean="0"/>
              <a:t> </a:t>
            </a:r>
            <a:r>
              <a:rPr lang="en-US" altLang="zh-CN" dirty="0" smtClean="0"/>
              <a:t>Cluster?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A </a:t>
            </a:r>
            <a:r>
              <a:rPr lang="en-US" sz="2800" b="1" dirty="0">
                <a:solidFill>
                  <a:srgbClr val="FF0000"/>
                </a:solidFill>
              </a:rPr>
              <a:t>cluster</a:t>
            </a:r>
            <a:r>
              <a:rPr lang="en-US" sz="2800" dirty="0"/>
              <a:t> is a collection of data objects which </a:t>
            </a:r>
            <a:r>
              <a:rPr lang="en-US" sz="2800" dirty="0" smtClean="0"/>
              <a:t>are</a:t>
            </a:r>
            <a:endParaRPr lang="zh-CN" altLang="en-US" sz="2800" dirty="0" smtClean="0"/>
          </a:p>
          <a:p>
            <a:pPr lvl="1"/>
            <a:r>
              <a:rPr lang="en-US" sz="2400" dirty="0" smtClean="0">
                <a:solidFill>
                  <a:srgbClr val="FF0000"/>
                </a:solidFill>
              </a:rPr>
              <a:t>Similar</a:t>
            </a:r>
            <a:r>
              <a:rPr lang="en-US" sz="2400" dirty="0" smtClean="0"/>
              <a:t> </a:t>
            </a:r>
            <a:r>
              <a:rPr lang="en-US" sz="2400" dirty="0"/>
              <a:t>(or related) to one another </a:t>
            </a:r>
            <a:r>
              <a:rPr lang="en-US" sz="2400" dirty="0">
                <a:solidFill>
                  <a:srgbClr val="FF0000"/>
                </a:solidFill>
              </a:rPr>
              <a:t>within</a:t>
            </a:r>
            <a:r>
              <a:rPr lang="en-US" sz="2400" dirty="0"/>
              <a:t> the same group (i.e., </a:t>
            </a:r>
            <a:r>
              <a:rPr lang="en-US" sz="2400" dirty="0" smtClean="0"/>
              <a:t>cluster)</a:t>
            </a:r>
            <a:endParaRPr lang="zh-CN" altLang="en-US" sz="2400" dirty="0" smtClean="0"/>
          </a:p>
          <a:p>
            <a:pPr lvl="1"/>
            <a:r>
              <a:rPr lang="en-US" sz="2400" dirty="0" smtClean="0">
                <a:solidFill>
                  <a:srgbClr val="FF0000"/>
                </a:solidFill>
              </a:rPr>
              <a:t>Dissimilar</a:t>
            </a:r>
            <a:r>
              <a:rPr lang="en-US" sz="2400" dirty="0" smtClean="0"/>
              <a:t> </a:t>
            </a:r>
            <a:r>
              <a:rPr lang="en-US" sz="2400" dirty="0"/>
              <a:t>(or unrelated) to the objects </a:t>
            </a:r>
            <a:r>
              <a:rPr lang="en-US" sz="2400" dirty="0">
                <a:solidFill>
                  <a:srgbClr val="FF0000"/>
                </a:solidFill>
              </a:rPr>
              <a:t>in other </a:t>
            </a:r>
            <a:r>
              <a:rPr lang="en-US" sz="2400" dirty="0"/>
              <a:t>groups (i.e., clusters)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34196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 smtClean="0"/>
              <a:t>Encoding</a:t>
            </a:r>
            <a:r>
              <a:rPr lang="zh-CN" altLang="en-US" sz="4000" dirty="0" smtClean="0"/>
              <a:t> </a:t>
            </a:r>
            <a:r>
              <a:rPr lang="en-US" altLang="zh-CN" sz="4000" dirty="0" smtClean="0"/>
              <a:t>the</a:t>
            </a:r>
            <a:r>
              <a:rPr lang="zh-CN" altLang="en-US" sz="4000" dirty="0" smtClean="0"/>
              <a:t> </a:t>
            </a:r>
            <a:r>
              <a:rPr lang="en-US" altLang="zh-CN" sz="4000" dirty="0" smtClean="0"/>
              <a:t>Tartan:</a:t>
            </a:r>
            <a:r>
              <a:rPr lang="zh-CN" altLang="en-US" sz="4000" dirty="0" smtClean="0"/>
              <a:t> </a:t>
            </a:r>
            <a:r>
              <a:rPr lang="en-US" altLang="zh-CN" sz="4000" dirty="0" smtClean="0"/>
              <a:t>Entries</a:t>
            </a:r>
            <a:endParaRPr lang="en-US" sz="40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7365" y="1424686"/>
            <a:ext cx="6842234" cy="2866136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70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950372" y="3706030"/>
            <a:ext cx="3474100" cy="409903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7365" y="6068229"/>
            <a:ext cx="6684579" cy="61673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7366" y="5503891"/>
            <a:ext cx="6684579" cy="56209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7367" y="4847777"/>
            <a:ext cx="6684579" cy="63794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7365" y="4299363"/>
            <a:ext cx="5013434" cy="658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878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Greedy</a:t>
            </a:r>
            <a:r>
              <a:rPr lang="zh-CN" altLang="en-US" dirty="0" smtClean="0"/>
              <a:t> </a:t>
            </a:r>
            <a:r>
              <a:rPr lang="en-US" altLang="zh-CN" dirty="0" smtClean="0"/>
              <a:t>Search</a:t>
            </a:r>
            <a:r>
              <a:rPr lang="zh-CN" altLang="en-US" dirty="0" smtClean="0"/>
              <a:t> </a:t>
            </a:r>
            <a:r>
              <a:rPr lang="en-US" altLang="zh-CN" dirty="0" smtClean="0"/>
              <a:t>for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Local</a:t>
            </a:r>
            <a:r>
              <a:rPr lang="zh-CN" altLang="en-US" dirty="0" smtClean="0"/>
              <a:t> </a:t>
            </a:r>
            <a:r>
              <a:rPr lang="en-US" altLang="zh-CN" dirty="0" smtClean="0"/>
              <a:t>Minimum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265" y="1424686"/>
            <a:ext cx="5607698" cy="4725503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71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0963" y="4953884"/>
            <a:ext cx="3275113" cy="27024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132189" y="4377251"/>
            <a:ext cx="26926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 smtClean="0"/>
              <a:t>Time</a:t>
            </a:r>
            <a:r>
              <a:rPr lang="zh-CN" altLang="en-US" sz="2400" b="1" dirty="0" smtClean="0"/>
              <a:t> </a:t>
            </a:r>
            <a:r>
              <a:rPr lang="en-US" altLang="zh-CN" sz="2400" b="1" dirty="0" smtClean="0"/>
              <a:t>complexity: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375368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Qualitative</a:t>
            </a:r>
            <a:r>
              <a:rPr lang="zh-CN" altLang="en-US" dirty="0" smtClean="0"/>
              <a:t> </a:t>
            </a:r>
            <a:r>
              <a:rPr lang="en-US" altLang="zh-CN" dirty="0" smtClean="0"/>
              <a:t>Analysis:</a:t>
            </a:r>
            <a:r>
              <a:rPr lang="zh-CN" altLang="en-US" dirty="0" smtClean="0"/>
              <a:t> </a:t>
            </a:r>
            <a:r>
              <a:rPr lang="en-US" altLang="zh-CN" dirty="0" smtClean="0"/>
              <a:t>DBLP</a:t>
            </a:r>
            <a:r>
              <a:rPr lang="zh-CN" altLang="en-US" dirty="0" smtClean="0"/>
              <a:t> </a:t>
            </a:r>
            <a:r>
              <a:rPr lang="en-US" altLang="zh-CN" dirty="0" smtClean="0"/>
              <a:t>data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2699"/>
            <a:ext cx="9144000" cy="3937713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529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Qualitative</a:t>
            </a:r>
            <a:r>
              <a:rPr lang="zh-CN" altLang="en-US" dirty="0" smtClean="0"/>
              <a:t> </a:t>
            </a:r>
            <a:r>
              <a:rPr lang="en-US" altLang="zh-CN" dirty="0" smtClean="0"/>
              <a:t>Analysis:</a:t>
            </a:r>
            <a:r>
              <a:rPr lang="zh-CN" altLang="en-US" dirty="0" smtClean="0"/>
              <a:t> </a:t>
            </a:r>
            <a:r>
              <a:rPr lang="en-US" altLang="zh-CN" dirty="0" smtClean="0"/>
              <a:t>Super</a:t>
            </a:r>
            <a:r>
              <a:rPr lang="zh-CN" altLang="en-US" dirty="0" smtClean="0"/>
              <a:t> </a:t>
            </a:r>
            <a:r>
              <a:rPr lang="en-US" altLang="zh-CN" dirty="0" smtClean="0"/>
              <a:t>Bowl</a:t>
            </a:r>
            <a:r>
              <a:rPr lang="zh-CN" altLang="en-US" dirty="0" smtClean="0"/>
              <a:t> </a:t>
            </a:r>
            <a:r>
              <a:rPr lang="en-US" altLang="zh-CN" dirty="0" smtClean="0"/>
              <a:t>2013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4817"/>
            <a:ext cx="9144000" cy="513577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822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Quantitative</a:t>
            </a:r>
            <a:r>
              <a:rPr lang="zh-CN" altLang="en-US" dirty="0" smtClean="0"/>
              <a:t> </a:t>
            </a:r>
            <a:r>
              <a:rPr lang="en-US" altLang="zh-CN" dirty="0" smtClean="0"/>
              <a:t>Analysis:</a:t>
            </a:r>
            <a:r>
              <a:rPr lang="zh-CN" altLang="en-US" dirty="0" smtClean="0"/>
              <a:t> </a:t>
            </a:r>
            <a:r>
              <a:rPr lang="en-US" altLang="zh-CN" dirty="0" smtClean="0"/>
              <a:t>Accuracy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/>
              <a:t> </a:t>
            </a:r>
            <a:r>
              <a:rPr lang="en-US" altLang="zh-CN" dirty="0" smtClean="0"/>
              <a:t>Efficiency</a:t>
            </a:r>
            <a:r>
              <a:rPr lang="zh-CN" altLang="en-US" dirty="0" smtClean="0"/>
              <a:t> </a:t>
            </a:r>
            <a:r>
              <a:rPr lang="en-US" altLang="zh-CN" dirty="0" smtClean="0"/>
              <a:t>in</a:t>
            </a:r>
            <a:r>
              <a:rPr lang="zh-CN" altLang="en-US" dirty="0" smtClean="0"/>
              <a:t> </a:t>
            </a:r>
            <a:r>
              <a:rPr lang="en-US" altLang="zh-CN" dirty="0" smtClean="0"/>
              <a:t>Synthetic</a:t>
            </a:r>
            <a:r>
              <a:rPr lang="zh-CN" altLang="en-US" dirty="0" smtClean="0"/>
              <a:t> </a:t>
            </a:r>
            <a:r>
              <a:rPr lang="en-US" altLang="zh-CN" dirty="0" smtClean="0"/>
              <a:t>Experiments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half" idx="1"/>
          </p:nvPr>
        </p:nvSpPr>
        <p:spPr>
          <a:xfrm>
            <a:off x="0" y="1495341"/>
            <a:ext cx="4038600" cy="4488688"/>
          </a:xfrm>
        </p:spPr>
        <p:txBody>
          <a:bodyPr/>
          <a:lstStyle/>
          <a:p>
            <a:r>
              <a:rPr lang="en-US" altLang="zh-CN" dirty="0" smtClean="0"/>
              <a:t>Tartan</a:t>
            </a:r>
            <a:r>
              <a:rPr lang="zh-CN" altLang="en-US" dirty="0" smtClean="0"/>
              <a:t> </a:t>
            </a:r>
            <a:r>
              <a:rPr lang="en-US" altLang="zh-CN" dirty="0" smtClean="0"/>
              <a:t>distribution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half" idx="2"/>
          </p:nvPr>
        </p:nvSpPr>
        <p:spPr>
          <a:xfrm>
            <a:off x="6180085" y="3907318"/>
            <a:ext cx="4038600" cy="4488688"/>
          </a:xfrm>
        </p:spPr>
        <p:txBody>
          <a:bodyPr/>
          <a:lstStyle/>
          <a:p>
            <a:r>
              <a:rPr lang="en-US" altLang="zh-CN" dirty="0" smtClean="0"/>
              <a:t>Data</a:t>
            </a:r>
            <a:r>
              <a:rPr lang="zh-CN" altLang="en-US" dirty="0" smtClean="0"/>
              <a:t> </a:t>
            </a:r>
            <a:r>
              <a:rPr lang="en-US" altLang="zh-CN" dirty="0" smtClean="0"/>
              <a:t>distribution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74</a:t>
            </a:fld>
            <a:endParaRPr lang="en-US" dirty="0"/>
          </a:p>
        </p:txBody>
      </p:sp>
      <p:pic>
        <p:nvPicPr>
          <p:cNvPr id="11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60" y="1970925"/>
            <a:ext cx="5959365" cy="2441351"/>
          </a:xfrm>
          <a:prstGeom prst="rect">
            <a:avLst/>
          </a:prstGeom>
          <a:ln>
            <a:solidFill>
              <a:schemeClr val="tx1"/>
            </a:solidFill>
            <a:prstDash val="sysDot"/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5663" y="4428042"/>
            <a:ext cx="6421039" cy="1723620"/>
          </a:xfrm>
          <a:prstGeom prst="rect">
            <a:avLst/>
          </a:prstGeom>
          <a:ln>
            <a:solidFill>
              <a:schemeClr val="tx1"/>
            </a:solidFill>
            <a:prstDash val="sysDot"/>
          </a:ln>
        </p:spPr>
      </p:pic>
    </p:spTree>
    <p:extLst>
      <p:ext uri="{BB962C8B-B14F-4D97-AF65-F5344CB8AC3E}">
        <p14:creationId xmlns:p14="http://schemas.microsoft.com/office/powerpoint/2010/main" val="2053114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0708"/>
            <a:ext cx="9144000" cy="6185648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6329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 smtClean="0"/>
              <a:t>Novel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representations</a:t>
            </a:r>
            <a:endParaRPr lang="zh-CN" altLang="en-US" sz="2800" dirty="0" smtClean="0"/>
          </a:p>
          <a:p>
            <a:pPr lvl="1"/>
            <a:r>
              <a:rPr lang="en-US" altLang="zh-CN" sz="2400" dirty="0" smtClean="0"/>
              <a:t>Behavior: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“two-level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matrix”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vs.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tensor</a:t>
            </a:r>
            <a:endParaRPr lang="zh-CN" altLang="en-US" sz="2400" dirty="0" smtClean="0"/>
          </a:p>
          <a:p>
            <a:pPr lvl="1"/>
            <a:r>
              <a:rPr lang="en-US" altLang="zh-CN" sz="2400" dirty="0" smtClean="0"/>
              <a:t>Behavioral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summary: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“Tartan”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vs.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dense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block</a:t>
            </a:r>
            <a:endParaRPr lang="zh-CN" altLang="en-US" sz="2400" dirty="0" smtClean="0"/>
          </a:p>
          <a:p>
            <a:r>
              <a:rPr lang="en-US" altLang="zh-CN" sz="2800" dirty="0" smtClean="0"/>
              <a:t>A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new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summarization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algorithm</a:t>
            </a:r>
            <a:endParaRPr lang="zh-CN" altLang="en-US" sz="2800" dirty="0" smtClean="0"/>
          </a:p>
          <a:p>
            <a:pPr lvl="1"/>
            <a:r>
              <a:rPr lang="en-US" altLang="zh-CN" sz="2400" dirty="0"/>
              <a:t>Principled-scoring</a:t>
            </a:r>
            <a:r>
              <a:rPr lang="zh-CN" altLang="en-US" sz="2400" dirty="0"/>
              <a:t> </a:t>
            </a:r>
            <a:r>
              <a:rPr lang="en-US" altLang="zh-CN" sz="2400" dirty="0"/>
              <a:t>and</a:t>
            </a:r>
            <a:r>
              <a:rPr lang="zh-CN" altLang="en-US" sz="2400" dirty="0"/>
              <a:t> </a:t>
            </a:r>
            <a:r>
              <a:rPr lang="en-US" altLang="zh-CN" sz="2400" dirty="0"/>
              <a:t>Parameter-free:</a:t>
            </a:r>
            <a:r>
              <a:rPr lang="zh-CN" altLang="en-US" sz="2400" dirty="0"/>
              <a:t> </a:t>
            </a:r>
            <a:r>
              <a:rPr lang="en-US" altLang="zh-CN" sz="2400" dirty="0"/>
              <a:t>Objective</a:t>
            </a:r>
            <a:r>
              <a:rPr lang="zh-CN" altLang="en-US" sz="2400" dirty="0"/>
              <a:t> </a:t>
            </a:r>
            <a:r>
              <a:rPr lang="en-US" altLang="zh-CN" sz="2400" dirty="0"/>
              <a:t>function</a:t>
            </a:r>
            <a:r>
              <a:rPr lang="zh-CN" altLang="en-US" sz="2400" dirty="0"/>
              <a:t> </a:t>
            </a:r>
            <a:r>
              <a:rPr lang="en-US" altLang="zh-CN" sz="2400" dirty="0"/>
              <a:t>based</a:t>
            </a:r>
            <a:r>
              <a:rPr lang="zh-CN" altLang="en-US" sz="2400" dirty="0"/>
              <a:t> </a:t>
            </a:r>
            <a:r>
              <a:rPr lang="en-US" altLang="zh-CN" sz="2400" dirty="0"/>
              <a:t>on</a:t>
            </a:r>
            <a:r>
              <a:rPr lang="zh-CN" altLang="en-US" sz="2400" dirty="0"/>
              <a:t> </a:t>
            </a:r>
            <a:r>
              <a:rPr lang="en-US" altLang="zh-CN" sz="2400" dirty="0"/>
              <a:t>Minimum</a:t>
            </a:r>
            <a:r>
              <a:rPr lang="zh-CN" altLang="en-US" sz="2400" dirty="0"/>
              <a:t> </a:t>
            </a:r>
            <a:r>
              <a:rPr lang="en-US" altLang="zh-CN" sz="2400" dirty="0"/>
              <a:t>Description</a:t>
            </a:r>
            <a:r>
              <a:rPr lang="zh-CN" altLang="en-US" sz="2400" dirty="0"/>
              <a:t> </a:t>
            </a:r>
            <a:r>
              <a:rPr lang="en-US" altLang="zh-CN" sz="2400" dirty="0"/>
              <a:t>Length</a:t>
            </a:r>
            <a:endParaRPr lang="zh-CN" altLang="en-US" sz="2400" dirty="0"/>
          </a:p>
          <a:p>
            <a:pPr lvl="1"/>
            <a:r>
              <a:rPr lang="en-US" altLang="zh-CN" sz="2400" dirty="0"/>
              <a:t>Scalable</a:t>
            </a:r>
            <a:r>
              <a:rPr lang="en-US" altLang="zh-CN" sz="2400" dirty="0" smtClean="0"/>
              <a:t>: Greedy search for local optimum</a:t>
            </a:r>
            <a:endParaRPr lang="zh-CN" altLang="en-US" sz="2800" dirty="0" smtClean="0"/>
          </a:p>
          <a:p>
            <a:r>
              <a:rPr lang="en-US" altLang="zh-CN" sz="2800" dirty="0" smtClean="0"/>
              <a:t>Effectiveness,</a:t>
            </a:r>
            <a:r>
              <a:rPr lang="zh-CN" altLang="en-US" sz="2800" dirty="0" smtClean="0"/>
              <a:t> </a:t>
            </a:r>
            <a:r>
              <a:rPr lang="en-US" altLang="zh-CN" sz="2800" dirty="0"/>
              <a:t>d</a:t>
            </a:r>
            <a:r>
              <a:rPr lang="en-US" altLang="zh-CN" sz="2800" dirty="0" smtClean="0"/>
              <a:t>iscovery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and</a:t>
            </a:r>
            <a:r>
              <a:rPr lang="zh-CN" altLang="en-US" sz="2800" dirty="0" smtClean="0"/>
              <a:t> </a:t>
            </a:r>
            <a:r>
              <a:rPr lang="en-US" altLang="zh-CN" sz="2800" dirty="0"/>
              <a:t>e</a:t>
            </a:r>
            <a:r>
              <a:rPr lang="en-US" altLang="zh-CN" sz="2800" dirty="0" smtClean="0"/>
              <a:t>fficiency</a:t>
            </a:r>
            <a:endParaRPr lang="zh-CN" altLang="en-US" sz="2800" dirty="0"/>
          </a:p>
          <a:p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203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What</a:t>
            </a:r>
            <a:r>
              <a:rPr lang="zh-CN" altLang="en-US" dirty="0" smtClean="0"/>
              <a:t> </a:t>
            </a:r>
            <a:r>
              <a:rPr lang="en-US" altLang="zh-CN" dirty="0" smtClean="0"/>
              <a:t>is</a:t>
            </a:r>
            <a:r>
              <a:rPr lang="zh-CN" altLang="en-US" dirty="0" smtClean="0"/>
              <a:t> </a:t>
            </a:r>
            <a:r>
              <a:rPr lang="en-US" altLang="zh-CN" dirty="0" smtClean="0"/>
              <a:t>Cluster</a:t>
            </a:r>
            <a:r>
              <a:rPr lang="zh-CN" altLang="en-US" dirty="0" smtClean="0"/>
              <a:t> </a:t>
            </a:r>
            <a:r>
              <a:rPr lang="en-US" altLang="zh-CN" dirty="0" smtClean="0"/>
              <a:t>Analysis?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 smtClean="0"/>
              <a:t>Cluster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Analysis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(Clustering)</a:t>
            </a:r>
            <a:endParaRPr lang="zh-CN" altLang="en-US" sz="2800" dirty="0" smtClean="0"/>
          </a:p>
          <a:p>
            <a:pPr lvl="1"/>
            <a:r>
              <a:rPr lang="en-US" altLang="zh-CN" sz="2400" dirty="0" smtClean="0"/>
              <a:t>Def.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1.</a:t>
            </a:r>
            <a:r>
              <a:rPr lang="zh-CN" altLang="en-US" sz="2400" dirty="0" smtClean="0"/>
              <a:t> </a:t>
            </a:r>
            <a:r>
              <a:rPr lang="en-US" sz="2400" dirty="0" smtClean="0"/>
              <a:t>Given </a:t>
            </a:r>
            <a:r>
              <a:rPr lang="en-US" sz="2400" dirty="0"/>
              <a:t>a set of data points, partition them into a set of </a:t>
            </a:r>
            <a:r>
              <a:rPr lang="en-US" altLang="zh-CN" sz="2400" dirty="0" smtClean="0"/>
              <a:t>clusters</a:t>
            </a:r>
            <a:r>
              <a:rPr lang="zh-CN" altLang="en-US" sz="2400" dirty="0" smtClean="0"/>
              <a:t> </a:t>
            </a:r>
            <a:r>
              <a:rPr lang="en-US" sz="2400" dirty="0" smtClean="0"/>
              <a:t>which </a:t>
            </a:r>
            <a:r>
              <a:rPr lang="en-US" sz="2400" dirty="0"/>
              <a:t>are as </a:t>
            </a:r>
            <a:r>
              <a:rPr lang="en-US" sz="2400" b="1" dirty="0">
                <a:solidFill>
                  <a:srgbClr val="FF0000"/>
                </a:solidFill>
              </a:rPr>
              <a:t>similar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/>
              <a:t>as </a:t>
            </a:r>
            <a:r>
              <a:rPr lang="en-US" sz="2400" dirty="0" smtClean="0"/>
              <a:t>possible</a:t>
            </a:r>
            <a:r>
              <a:rPr lang="en-US" altLang="zh-CN" sz="2400" dirty="0" smtClean="0"/>
              <a:t>.</a:t>
            </a:r>
            <a:endParaRPr lang="zh-CN" altLang="en-US" sz="2400" dirty="0" smtClean="0"/>
          </a:p>
          <a:p>
            <a:pPr lvl="1"/>
            <a:r>
              <a:rPr lang="en-US" altLang="zh-CN" sz="2400" dirty="0" smtClean="0"/>
              <a:t>Def.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2.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Grouping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data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objects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based</a:t>
            </a:r>
            <a:r>
              <a:rPr lang="zh-CN" altLang="en-US" sz="2400" dirty="0" smtClean="0"/>
              <a:t> </a:t>
            </a:r>
            <a:r>
              <a:rPr lang="en-US" altLang="zh-CN" sz="2400" b="1" dirty="0" smtClean="0">
                <a:solidFill>
                  <a:srgbClr val="FF0000"/>
                </a:solidFill>
              </a:rPr>
              <a:t>only</a:t>
            </a:r>
            <a:r>
              <a:rPr lang="zh-CN" altLang="en-US" sz="2400" dirty="0" smtClean="0">
                <a:solidFill>
                  <a:srgbClr val="FF0000"/>
                </a:solidFill>
              </a:rPr>
              <a:t> </a:t>
            </a:r>
            <a:r>
              <a:rPr lang="en-US" altLang="zh-CN" sz="2400" dirty="0" smtClean="0"/>
              <a:t>on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information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found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in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the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data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describing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these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objects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and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their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relationships</a:t>
            </a:r>
            <a:r>
              <a:rPr lang="zh-CN" altLang="en-US" sz="2400" dirty="0"/>
              <a:t> </a:t>
            </a:r>
            <a:r>
              <a:rPr lang="en-US" altLang="zh-CN" sz="2400" dirty="0" smtClean="0"/>
              <a:t>(i.e.,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object/features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or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node/links).</a:t>
            </a:r>
            <a:endParaRPr lang="zh-CN" altLang="en-US" sz="2400" dirty="0" smtClean="0"/>
          </a:p>
          <a:p>
            <a:pPr lvl="1"/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6713" y="4030741"/>
            <a:ext cx="2690734" cy="2690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2070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8080" y="3121700"/>
            <a:ext cx="3726078" cy="267710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6879" y="4189396"/>
            <a:ext cx="3130242" cy="249201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Applications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Typical ways to use/apply cluster </a:t>
            </a:r>
            <a:r>
              <a:rPr lang="en-US" sz="2800" dirty="0" smtClean="0"/>
              <a:t>analysis</a:t>
            </a:r>
            <a:endParaRPr lang="zh-CN" altLang="en-US" sz="2800" dirty="0" smtClean="0"/>
          </a:p>
          <a:p>
            <a:pPr lvl="1"/>
            <a:r>
              <a:rPr lang="en-US" sz="2400" dirty="0" smtClean="0"/>
              <a:t>As </a:t>
            </a:r>
            <a:r>
              <a:rPr lang="en-US" sz="2400" dirty="0"/>
              <a:t>a stand-alone tool to get insight into data </a:t>
            </a:r>
            <a:r>
              <a:rPr lang="en-US" sz="2400" dirty="0" smtClean="0"/>
              <a:t>distribution</a:t>
            </a:r>
            <a:endParaRPr lang="zh-CN" altLang="en-US" sz="2400" dirty="0" smtClean="0"/>
          </a:p>
          <a:p>
            <a:pPr lvl="1"/>
            <a:r>
              <a:rPr lang="en-US" sz="2400" dirty="0" smtClean="0"/>
              <a:t>As </a:t>
            </a:r>
            <a:r>
              <a:rPr lang="en-US" sz="2400" dirty="0"/>
              <a:t>a </a:t>
            </a:r>
            <a:r>
              <a:rPr lang="en-US" sz="2400" dirty="0" smtClean="0"/>
              <a:t>preprocessing</a:t>
            </a:r>
            <a:r>
              <a:rPr lang="en-US" altLang="zh-CN" sz="2400" dirty="0" smtClean="0"/>
              <a:t>/</a:t>
            </a:r>
            <a:r>
              <a:rPr lang="en-US" sz="2400" dirty="0" smtClean="0"/>
              <a:t>intermediate </a:t>
            </a:r>
            <a:r>
              <a:rPr lang="en-US" sz="2400" dirty="0"/>
              <a:t>step for other </a:t>
            </a:r>
            <a:r>
              <a:rPr lang="en-US" sz="2400" dirty="0" smtClean="0"/>
              <a:t>algorithms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9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842" y="3121700"/>
            <a:ext cx="3043003" cy="228225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866721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Module">
      <a:majorFont>
        <a:latin typeface="Corbel"/>
        <a:ea typeface=""/>
        <a:cs typeface=""/>
        <a:font script="Jpan" typeface="ＭＳ ゴシック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rbel"/>
        <a:ea typeface=""/>
        <a:cs typeface=""/>
        <a:font script="Jpan" typeface="ＭＳ ゴシック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50831</TotalTime>
  <Words>3073</Words>
  <Application>Microsoft Macintosh PowerPoint</Application>
  <PresentationFormat>On-screen Show (4:3)</PresentationFormat>
  <Paragraphs>511</Paragraphs>
  <Slides>76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76</vt:i4>
      </vt:variant>
    </vt:vector>
  </HeadingPairs>
  <TitlesOfParts>
    <vt:vector size="86" baseType="lpstr">
      <vt:lpstr>Calibri</vt:lpstr>
      <vt:lpstr>Corbel</vt:lpstr>
      <vt:lpstr>Mangal</vt:lpstr>
      <vt:lpstr>SimSun</vt:lpstr>
      <vt:lpstr>Symbol</vt:lpstr>
      <vt:lpstr>Wingdings</vt:lpstr>
      <vt:lpstr>华文楷体</vt:lpstr>
      <vt:lpstr>宋体</vt:lpstr>
      <vt:lpstr>Arial</vt:lpstr>
      <vt:lpstr>Office Theme</vt:lpstr>
      <vt:lpstr>Summary: Chapter 8-9: Classification</vt:lpstr>
      <vt:lpstr>Course Project</vt:lpstr>
      <vt:lpstr>NIPS Challenges 2017</vt:lpstr>
      <vt:lpstr>Schedule</vt:lpstr>
      <vt:lpstr>PowerPoint Presentation</vt:lpstr>
      <vt:lpstr>Outline</vt:lpstr>
      <vt:lpstr>What is Cluster?</vt:lpstr>
      <vt:lpstr>What is Cluster Analysis?</vt:lpstr>
      <vt:lpstr>Applications</vt:lpstr>
      <vt:lpstr>Applications (cont.)</vt:lpstr>
      <vt:lpstr>Formalizing Clustering</vt:lpstr>
      <vt:lpstr>Classification vs. Clustering</vt:lpstr>
      <vt:lpstr>Unsupervised Learning</vt:lpstr>
      <vt:lpstr>Outline</vt:lpstr>
      <vt:lpstr>What Defines a Good Cluster?</vt:lpstr>
      <vt:lpstr>Good Clusters</vt:lpstr>
      <vt:lpstr>Similarity and Dissimilarity</vt:lpstr>
      <vt:lpstr>Outline</vt:lpstr>
      <vt:lpstr>Considerations for Cluster Analysis</vt:lpstr>
      <vt:lpstr>Clustering Property 1</vt:lpstr>
      <vt:lpstr>Considerations for Cluster Analysis</vt:lpstr>
      <vt:lpstr>Clustering Property 2</vt:lpstr>
      <vt:lpstr>Considerations for Cluster Analysis</vt:lpstr>
      <vt:lpstr>Clustering Property 3</vt:lpstr>
      <vt:lpstr>Considerations  Cluster Properties</vt:lpstr>
      <vt:lpstr>Considerations for Cluster Analysis</vt:lpstr>
      <vt:lpstr>Outline</vt:lpstr>
      <vt:lpstr>Requirements and Challenges</vt:lpstr>
      <vt:lpstr>Clustering Different Types of Data (I)</vt:lpstr>
      <vt:lpstr>Clustering Different Types of Data (II)</vt:lpstr>
      <vt:lpstr>Clustering Different Types of Data (III)</vt:lpstr>
      <vt:lpstr>Requirements and Challenges</vt:lpstr>
      <vt:lpstr>Requirements and Challenges</vt:lpstr>
      <vt:lpstr>Requirements and Challenges</vt:lpstr>
      <vt:lpstr>Outline</vt:lpstr>
      <vt:lpstr>Typical Clustering Methodologies</vt:lpstr>
      <vt:lpstr>Typical Clustering Methodologies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Typical Clustering Methodologies</vt:lpstr>
      <vt:lpstr>User Insights and Interactions in Clustering</vt:lpstr>
      <vt:lpstr>References</vt:lpstr>
      <vt:lpstr>PowerPoint Presentation</vt:lpstr>
      <vt:lpstr>What is Tartan?</vt:lpstr>
      <vt:lpstr>What is Behavior? Is it valuable?</vt:lpstr>
      <vt:lpstr>Why We Talk about Behavior Today?</vt:lpstr>
      <vt:lpstr>Representing and Summarizing Behavior </vt:lpstr>
      <vt:lpstr>PowerPoint Presentation</vt:lpstr>
      <vt:lpstr>Behaviors: Dynamic and Multicontextual</vt:lpstr>
      <vt:lpstr>Behaviors: Dynamic and Multicontextual</vt:lpstr>
      <vt:lpstr>Summarizing Behaviors</vt:lpstr>
      <vt:lpstr>Tensor Fails</vt:lpstr>
      <vt:lpstr>Tensor Fails (cont.)</vt:lpstr>
      <vt:lpstr>Our Representations for Behavior and Behavioral Summary</vt:lpstr>
      <vt:lpstr>The Problem of Behavioral Summarization</vt:lpstr>
      <vt:lpstr>CATCHTARTAN</vt:lpstr>
      <vt:lpstr>Objective Function to Maximize</vt:lpstr>
      <vt:lpstr>Objective Function to Maximize (cont.)</vt:lpstr>
      <vt:lpstr>Encoding the Tartan: Dimensions</vt:lpstr>
      <vt:lpstr>Encoding the Tartan: Dimensional Values</vt:lpstr>
      <vt:lpstr>Encoding the Tartan: Time Slices</vt:lpstr>
      <vt:lpstr>Encoding the Tartan: Behaviors</vt:lpstr>
      <vt:lpstr>Encoding the Tartan: Entries</vt:lpstr>
      <vt:lpstr>Greedy Search for the Local Minimum</vt:lpstr>
      <vt:lpstr>Qualitative Analysis: DBLP data</vt:lpstr>
      <vt:lpstr>Qualitative Analysis: Super Bowl 2013</vt:lpstr>
      <vt:lpstr>Quantitative Analysis: Accuracy and Efficiency in Synthetic Experiments</vt:lpstr>
      <vt:lpstr>PowerPoint Presentation</vt:lpstr>
      <vt:lpstr>Summary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Manasi Vartak</dc:creator>
  <cp:lastModifiedBy>MengJiang</cp:lastModifiedBy>
  <cp:revision>2237</cp:revision>
  <cp:lastPrinted>2017-01-15T22:23:57Z</cp:lastPrinted>
  <dcterms:created xsi:type="dcterms:W3CDTF">2015-05-16T14:51:23Z</dcterms:created>
  <dcterms:modified xsi:type="dcterms:W3CDTF">2017-11-06T16:10:46Z</dcterms:modified>
</cp:coreProperties>
</file>